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6" r:id="rId1"/>
  </p:sldMasterIdLst>
  <p:notesMasterIdLst>
    <p:notesMasterId r:id="rId39"/>
  </p:notesMasterIdLst>
  <p:sldIdLst>
    <p:sldId id="256" r:id="rId2"/>
    <p:sldId id="281" r:id="rId3"/>
    <p:sldId id="257" r:id="rId4"/>
    <p:sldId id="286" r:id="rId5"/>
    <p:sldId id="278" r:id="rId6"/>
    <p:sldId id="288" r:id="rId7"/>
    <p:sldId id="279" r:id="rId8"/>
    <p:sldId id="280" r:id="rId9"/>
    <p:sldId id="276" r:id="rId10"/>
    <p:sldId id="258" r:id="rId11"/>
    <p:sldId id="282" r:id="rId12"/>
    <p:sldId id="277" r:id="rId13"/>
    <p:sldId id="287" r:id="rId14"/>
    <p:sldId id="283" r:id="rId15"/>
    <p:sldId id="284" r:id="rId16"/>
    <p:sldId id="291" r:id="rId17"/>
    <p:sldId id="290" r:id="rId18"/>
    <p:sldId id="293" r:id="rId19"/>
    <p:sldId id="294" r:id="rId20"/>
    <p:sldId id="297" r:id="rId21"/>
    <p:sldId id="298" r:id="rId22"/>
    <p:sldId id="299" r:id="rId23"/>
    <p:sldId id="300" r:id="rId24"/>
    <p:sldId id="301" r:id="rId25"/>
    <p:sldId id="302" r:id="rId26"/>
    <p:sldId id="303" r:id="rId27"/>
    <p:sldId id="304" r:id="rId28"/>
    <p:sldId id="305" r:id="rId29"/>
    <p:sldId id="306" r:id="rId30"/>
    <p:sldId id="307" r:id="rId31"/>
    <p:sldId id="308" r:id="rId32"/>
    <p:sldId id="309" r:id="rId33"/>
    <p:sldId id="310" r:id="rId34"/>
    <p:sldId id="285" r:id="rId35"/>
    <p:sldId id="292" r:id="rId36"/>
    <p:sldId id="295" r:id="rId37"/>
    <p:sldId id="289"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812" autoAdjust="0"/>
    <p:restoredTop sz="94660"/>
  </p:normalViewPr>
  <p:slideViewPr>
    <p:cSldViewPr>
      <p:cViewPr>
        <p:scale>
          <a:sx n="76" d="100"/>
          <a:sy n="76" d="100"/>
        </p:scale>
        <p:origin x="-1440" y="1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9F3BD2-FA0B-4B60-8C86-F2D3E3AA070B}" type="datetimeFigureOut">
              <a:rPr lang="id-ID" smtClean="0"/>
              <a:t>06/10/2025</a:t>
            </a:fld>
            <a:endParaRPr lang="id-ID"/>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C35080-85C0-466F-B682-12A8E498294A}" type="slidenum">
              <a:rPr lang="id-ID" smtClean="0"/>
              <a:t>‹#›</a:t>
            </a:fld>
            <a:endParaRPr lang="id-ID"/>
          </a:p>
        </p:txBody>
      </p:sp>
    </p:spTree>
    <p:extLst>
      <p:ext uri="{BB962C8B-B14F-4D97-AF65-F5344CB8AC3E}">
        <p14:creationId xmlns:p14="http://schemas.microsoft.com/office/powerpoint/2010/main" val="37050632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fld id="{25C35080-85C0-466F-B682-12A8E498294A}" type="slidenum">
              <a:rPr lang="id-ID" smtClean="0"/>
              <a:t>15</a:t>
            </a:fld>
            <a:endParaRPr lang="id-ID"/>
          </a:p>
        </p:txBody>
      </p:sp>
    </p:spTree>
    <p:extLst>
      <p:ext uri="{BB962C8B-B14F-4D97-AF65-F5344CB8AC3E}">
        <p14:creationId xmlns:p14="http://schemas.microsoft.com/office/powerpoint/2010/main" val="38743261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2" name="Picture 2" descr="\\DROBO-FS\QuickDrops\JB\PPTX NG\Droplets\LightingOverlay.png"/>
          <p:cNvPicPr>
            <a:picLocks noChangeAspect="1" noChangeArrowheads="1"/>
          </p:cNvPicPr>
          <p:nvPr/>
        </p:nvPicPr>
        <p:blipFill>
          <a:blip r:embed="rId2">
            <a:alphaModFix amt="30000"/>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 y="-1"/>
            <a:ext cx="9144002" cy="6858001"/>
          </a:xfrm>
          <a:prstGeom prst="rect">
            <a:avLst/>
          </a:prstGeom>
          <a:noFill/>
          <a:extLst>
            <a:ext uri="{909E8E84-426E-40DD-AFC4-6F175D3DCCD1}">
              <a14:hiddenFill xmlns:a14="http://schemas.microsoft.com/office/drawing/2010/main">
                <a:solidFill>
                  <a:srgbClr val="FFFFFF"/>
                </a:solidFill>
              </a14:hiddenFill>
            </a:ext>
          </a:extLst>
        </p:spPr>
      </p:pic>
      <p:grpSp>
        <p:nvGrpSpPr>
          <p:cNvPr id="66" name="Group 65"/>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67"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68"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9"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70"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71"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72"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73"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74"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75"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76"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77"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78"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79"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80"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81"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82"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83"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84"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85"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86"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87"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88"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89"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90"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91"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92"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93"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94"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95"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96"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97"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98"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99"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00"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01"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02"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03"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04"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05"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06"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07"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108"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09"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10"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11"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12"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13"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14"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15"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16"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17"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18"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19"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20"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900238" y="1122363"/>
            <a:ext cx="6593681" cy="2387600"/>
          </a:xfrm>
        </p:spPr>
        <p:txBody>
          <a:bodyPr anchor="b">
            <a:normAutofit/>
          </a:bodyPr>
          <a:lstStyle>
            <a:lvl1pPr algn="l">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900238" y="3602038"/>
            <a:ext cx="6593681"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5801052" y="5410202"/>
            <a:ext cx="2057400" cy="365125"/>
          </a:xfrm>
        </p:spPr>
        <p:txBody>
          <a:bodyPr/>
          <a:lstStyle/>
          <a:p>
            <a:fld id="{4A22CF08-E48A-4DEC-99BC-07376FCAC074}" type="datetimeFigureOut">
              <a:rPr lang="en-US" smtClean="0"/>
              <a:pPr/>
              <a:t>10/6/2025</a:t>
            </a:fld>
            <a:endParaRPr lang="en-US"/>
          </a:p>
        </p:txBody>
      </p:sp>
      <p:sp>
        <p:nvSpPr>
          <p:cNvPr id="5" name="Footer Placeholder 4"/>
          <p:cNvSpPr>
            <a:spLocks noGrp="1"/>
          </p:cNvSpPr>
          <p:nvPr>
            <p:ph type="ftr" sz="quarter" idx="11"/>
          </p:nvPr>
        </p:nvSpPr>
        <p:spPr>
          <a:xfrm>
            <a:off x="1900237" y="5410202"/>
            <a:ext cx="3843665" cy="365125"/>
          </a:xfrm>
        </p:spPr>
        <p:txBody>
          <a:bodyPr/>
          <a:lstStyle/>
          <a:p>
            <a:endParaRPr lang="en-US"/>
          </a:p>
        </p:txBody>
      </p:sp>
      <p:sp>
        <p:nvSpPr>
          <p:cNvPr id="6" name="Slide Number Placeholder 5"/>
          <p:cNvSpPr>
            <a:spLocks noGrp="1"/>
          </p:cNvSpPr>
          <p:nvPr>
            <p:ph type="sldNum" sz="quarter" idx="12"/>
          </p:nvPr>
        </p:nvSpPr>
        <p:spPr>
          <a:xfrm>
            <a:off x="7915603" y="5410200"/>
            <a:ext cx="578317" cy="365125"/>
          </a:xfrm>
        </p:spPr>
        <p:txBody>
          <a:bodyPr/>
          <a:lstStyle/>
          <a:p>
            <a:fld id="{56C0503D-162C-441A-9BC8-E7D8E05D90FD}" type="slidenum">
              <a:rPr lang="en-US" smtClean="0"/>
              <a:pPr/>
              <a:t>‹#›</a:t>
            </a:fld>
            <a:endParaRPr lang="en-US"/>
          </a:p>
        </p:txBody>
      </p:sp>
    </p:spTree>
    <p:extLst>
      <p:ext uri="{BB962C8B-B14F-4D97-AF65-F5344CB8AC3E}">
        <p14:creationId xmlns:p14="http://schemas.microsoft.com/office/powerpoint/2010/main" val="14119015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7" name="Title 1"/>
          <p:cNvSpPr>
            <a:spLocks noGrp="1"/>
          </p:cNvSpPr>
          <p:nvPr>
            <p:ph type="title"/>
          </p:nvPr>
        </p:nvSpPr>
        <p:spPr>
          <a:xfrm>
            <a:off x="856060" y="618518"/>
            <a:ext cx="7429499" cy="1478570"/>
          </a:xfrm>
        </p:spPr>
        <p:txBody>
          <a:bodyPr/>
          <a:lstStyle/>
          <a:p>
            <a:r>
              <a:rPr lang="en-US" smtClean="0"/>
              <a:t>Click to edit Master title style</a:t>
            </a:r>
            <a:endParaRPr lang="en-US" dirty="0"/>
          </a:p>
        </p:txBody>
      </p:sp>
      <p:sp>
        <p:nvSpPr>
          <p:cNvPr id="48" name="Content Placeholder 2"/>
          <p:cNvSpPr>
            <a:spLocks noGrp="1"/>
          </p:cNvSpPr>
          <p:nvPr>
            <p:ph idx="1"/>
          </p:nvPr>
        </p:nvSpPr>
        <p:spPr>
          <a:xfrm>
            <a:off x="856060" y="2249487"/>
            <a:ext cx="7429499" cy="35417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9" name="Date Placeholder 3"/>
          <p:cNvSpPr>
            <a:spLocks noGrp="1"/>
          </p:cNvSpPr>
          <p:nvPr>
            <p:ph type="dt" sz="half" idx="10"/>
          </p:nvPr>
        </p:nvSpPr>
        <p:spPr>
          <a:xfrm>
            <a:off x="5592691" y="5883277"/>
            <a:ext cx="2057400" cy="365125"/>
          </a:xfrm>
        </p:spPr>
        <p:txBody>
          <a:bodyPr/>
          <a:lstStyle/>
          <a:p>
            <a:fld id="{4A22CF08-E48A-4DEC-99BC-07376FCAC074}" type="datetimeFigureOut">
              <a:rPr lang="en-US" smtClean="0"/>
              <a:pPr/>
              <a:t>10/6/2025</a:t>
            </a:fld>
            <a:endParaRPr lang="en-US"/>
          </a:p>
        </p:txBody>
      </p:sp>
      <p:sp>
        <p:nvSpPr>
          <p:cNvPr id="50" name="Footer Placeholder 4"/>
          <p:cNvSpPr>
            <a:spLocks noGrp="1"/>
          </p:cNvSpPr>
          <p:nvPr>
            <p:ph type="ftr" sz="quarter" idx="11"/>
          </p:nvPr>
        </p:nvSpPr>
        <p:spPr>
          <a:xfrm>
            <a:off x="856059" y="5883276"/>
            <a:ext cx="4679482" cy="365125"/>
          </a:xfrm>
        </p:spPr>
        <p:txBody>
          <a:bodyPr/>
          <a:lstStyle/>
          <a:p>
            <a:endParaRPr lang="en-US"/>
          </a:p>
        </p:txBody>
      </p:sp>
      <p:sp>
        <p:nvSpPr>
          <p:cNvPr id="51" name="Slide Number Placeholder 5"/>
          <p:cNvSpPr>
            <a:spLocks noGrp="1"/>
          </p:cNvSpPr>
          <p:nvPr>
            <p:ph type="sldNum" sz="quarter" idx="12"/>
          </p:nvPr>
        </p:nvSpPr>
        <p:spPr>
          <a:xfrm>
            <a:off x="7707241" y="5883275"/>
            <a:ext cx="578317" cy="365125"/>
          </a:xfrm>
        </p:spPr>
        <p:txBody>
          <a:bodyPr/>
          <a:lstStyle/>
          <a:p>
            <a:fld id="{56C0503D-162C-441A-9BC8-E7D8E05D90FD}" type="slidenum">
              <a:rPr lang="en-US" smtClean="0"/>
              <a:pPr/>
              <a:t>‹#›</a:t>
            </a:fld>
            <a:endParaRPr lang="en-US"/>
          </a:p>
        </p:txBody>
      </p:sp>
    </p:spTree>
    <p:extLst>
      <p:ext uri="{BB962C8B-B14F-4D97-AF65-F5344CB8AC3E}">
        <p14:creationId xmlns:p14="http://schemas.microsoft.com/office/powerpoint/2010/main" val="33538446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56058" y="1419227"/>
            <a:ext cx="7429500" cy="2852737"/>
          </a:xfrm>
        </p:spPr>
        <p:txBody>
          <a:bodyPr anchor="b">
            <a:normAutofit/>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856058" y="4424362"/>
            <a:ext cx="74295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A22CF08-E48A-4DEC-99BC-07376FCAC074}" type="datetimeFigureOut">
              <a:rPr lang="en-US" smtClean="0"/>
              <a:pPr/>
              <a:t>10/6/2025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0503D-162C-441A-9BC8-E7D8E05D90FD}" type="slidenum">
              <a:rPr lang="en-US" smtClean="0"/>
              <a:pPr/>
              <a:t>‹#›</a:t>
            </a:fld>
            <a:endParaRPr lang="en-US"/>
          </a:p>
        </p:txBody>
      </p:sp>
    </p:spTree>
    <p:extLst>
      <p:ext uri="{BB962C8B-B14F-4D97-AF65-F5344CB8AC3E}">
        <p14:creationId xmlns:p14="http://schemas.microsoft.com/office/powerpoint/2010/main" val="39272821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56058" y="2249486"/>
            <a:ext cx="3658792" cy="35417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1" y="2249486"/>
            <a:ext cx="3656408" cy="35417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A22CF08-E48A-4DEC-99BC-07376FCAC074}" type="datetimeFigureOut">
              <a:rPr lang="en-US" smtClean="0"/>
              <a:pPr/>
              <a:t>10/6/2025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C0503D-162C-441A-9BC8-E7D8E05D90FD}" type="slidenum">
              <a:rPr lang="en-US" smtClean="0"/>
              <a:pPr/>
              <a:t>‹#›</a:t>
            </a:fld>
            <a:endParaRPr lang="en-US"/>
          </a:p>
        </p:txBody>
      </p:sp>
    </p:spTree>
    <p:extLst>
      <p:ext uri="{BB962C8B-B14F-4D97-AF65-F5344CB8AC3E}">
        <p14:creationId xmlns:p14="http://schemas.microsoft.com/office/powerpoint/2010/main" val="6431589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56058" y="619127"/>
            <a:ext cx="7429500" cy="1477961"/>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78902" y="2249486"/>
            <a:ext cx="3435949"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56058" y="3073398"/>
            <a:ext cx="3658793" cy="27178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851992" y="2249485"/>
            <a:ext cx="3433565"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3073398"/>
            <a:ext cx="3656408" cy="27178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A22CF08-E48A-4DEC-99BC-07376FCAC074}" type="datetimeFigureOut">
              <a:rPr lang="en-US" smtClean="0"/>
              <a:pPr/>
              <a:t>10/6/2025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6C0503D-162C-441A-9BC8-E7D8E05D90FD}" type="slidenum">
              <a:rPr lang="en-US" smtClean="0"/>
              <a:pPr/>
              <a:t>‹#›</a:t>
            </a:fld>
            <a:endParaRPr lang="en-US"/>
          </a:p>
        </p:txBody>
      </p:sp>
    </p:spTree>
    <p:extLst>
      <p:ext uri="{BB962C8B-B14F-4D97-AF65-F5344CB8AC3E}">
        <p14:creationId xmlns:p14="http://schemas.microsoft.com/office/powerpoint/2010/main" val="14638597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A22CF08-E48A-4DEC-99BC-07376FCAC074}" type="datetimeFigureOut">
              <a:rPr lang="en-US" smtClean="0"/>
              <a:pPr/>
              <a:t>10/6/2025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C0503D-162C-441A-9BC8-E7D8E05D90FD}" type="slidenum">
              <a:rPr lang="en-US" smtClean="0"/>
              <a:pPr/>
              <a:t>‹#›</a:t>
            </a:fld>
            <a:endParaRPr lang="en-US"/>
          </a:p>
        </p:txBody>
      </p:sp>
    </p:spTree>
    <p:extLst>
      <p:ext uri="{BB962C8B-B14F-4D97-AF65-F5344CB8AC3E}">
        <p14:creationId xmlns:p14="http://schemas.microsoft.com/office/powerpoint/2010/main" val="19183957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22CF08-E48A-4DEC-99BC-07376FCAC074}" type="datetimeFigureOut">
              <a:rPr lang="en-US" smtClean="0"/>
              <a:pPr/>
              <a:t>10/6/2025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6C0503D-162C-441A-9BC8-E7D8E05D90FD}" type="slidenum">
              <a:rPr lang="en-US" smtClean="0"/>
              <a:pPr/>
              <a:t>‹#›</a:t>
            </a:fld>
            <a:endParaRPr lang="en-US"/>
          </a:p>
        </p:txBody>
      </p:sp>
    </p:spTree>
    <p:extLst>
      <p:ext uri="{BB962C8B-B14F-4D97-AF65-F5344CB8AC3E}">
        <p14:creationId xmlns:p14="http://schemas.microsoft.com/office/powerpoint/2010/main" val="29730190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029" y="609601"/>
            <a:ext cx="2892028" cy="1639884"/>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67150" y="592666"/>
            <a:ext cx="4418407" cy="5198534"/>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60029" y="2249486"/>
            <a:ext cx="2892028"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22CF08-E48A-4DEC-99BC-07376FCAC074}" type="datetimeFigureOut">
              <a:rPr lang="en-US" smtClean="0"/>
              <a:pPr/>
              <a:t>10/6/2025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C0503D-162C-441A-9BC8-E7D8E05D90FD}" type="slidenum">
              <a:rPr lang="en-US" smtClean="0"/>
              <a:pPr/>
              <a:t>‹#›</a:t>
            </a:fld>
            <a:endParaRPr lang="en-US"/>
          </a:p>
        </p:txBody>
      </p:sp>
    </p:spTree>
    <p:extLst>
      <p:ext uri="{BB962C8B-B14F-4D97-AF65-F5344CB8AC3E}">
        <p14:creationId xmlns:p14="http://schemas.microsoft.com/office/powerpoint/2010/main" val="648360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061" y="609600"/>
            <a:ext cx="3753962" cy="1639886"/>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832866" y="609600"/>
            <a:ext cx="3452693" cy="5181602"/>
          </a:xfrm>
          <a:prstGeom prst="round2DiagRect">
            <a:avLst>
              <a:gd name="adj1" fmla="val 6074"/>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defRPr lang="en-US" sz="3200"/>
            </a:lvl1pPr>
          </a:lstStyle>
          <a:p>
            <a:pPr marL="0" lvl="0" indent="0">
              <a:buNone/>
            </a:pPr>
            <a:r>
              <a:rPr lang="en-US" smtClean="0"/>
              <a:t>Click icon to add picture</a:t>
            </a:r>
            <a:endParaRPr lang="en-US" dirty="0"/>
          </a:p>
        </p:txBody>
      </p:sp>
      <p:sp>
        <p:nvSpPr>
          <p:cNvPr id="4" name="Text Placeholder 3"/>
          <p:cNvSpPr>
            <a:spLocks noGrp="1"/>
          </p:cNvSpPr>
          <p:nvPr>
            <p:ph type="body" sz="half" idx="2"/>
          </p:nvPr>
        </p:nvSpPr>
        <p:spPr>
          <a:xfrm>
            <a:off x="856059" y="2249486"/>
            <a:ext cx="3753964"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22CF08-E48A-4DEC-99BC-07376FCAC074}" type="datetimeFigureOut">
              <a:rPr lang="en-US" smtClean="0"/>
              <a:pPr/>
              <a:t>10/6/2025</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6C0503D-162C-441A-9BC8-E7D8E05D90FD}" type="slidenum">
              <a:rPr lang="en-US" smtClean="0"/>
              <a:pPr/>
              <a:t>‹#›</a:t>
            </a:fld>
            <a:endParaRPr lang="en-US"/>
          </a:p>
        </p:txBody>
      </p:sp>
    </p:spTree>
    <p:extLst>
      <p:ext uri="{BB962C8B-B14F-4D97-AF65-F5344CB8AC3E}">
        <p14:creationId xmlns:p14="http://schemas.microsoft.com/office/powerpoint/2010/main" val="33169208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058" y="4304665"/>
            <a:ext cx="7434266" cy="819355"/>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56058" y="606426"/>
            <a:ext cx="7434266" cy="3299778"/>
          </a:xfrm>
          <a:prstGeom prst="round2DiagRect">
            <a:avLst>
              <a:gd name="adj1" fmla="val 5101"/>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smtClean="0"/>
              <a:t>Click icon to add picture</a:t>
            </a:r>
            <a:endParaRPr lang="en-US" dirty="0"/>
          </a:p>
        </p:txBody>
      </p:sp>
      <p:sp>
        <p:nvSpPr>
          <p:cNvPr id="4" name="Text Placeholder 3"/>
          <p:cNvSpPr>
            <a:spLocks noGrp="1"/>
          </p:cNvSpPr>
          <p:nvPr>
            <p:ph type="body" sz="half" idx="2"/>
          </p:nvPr>
        </p:nvSpPr>
        <p:spPr>
          <a:xfrm>
            <a:off x="856024" y="5124020"/>
            <a:ext cx="7433144"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22CF08-E48A-4DEC-99BC-07376FCAC074}" type="datetimeFigureOut">
              <a:rPr lang="en-US" smtClean="0"/>
              <a:pPr/>
              <a:t>10/6/2025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C0503D-162C-441A-9BC8-E7D8E05D90FD}" type="slidenum">
              <a:rPr lang="en-US" smtClean="0"/>
              <a:pPr/>
              <a:t>‹#›</a:t>
            </a:fld>
            <a:endParaRPr lang="en-US"/>
          </a:p>
        </p:txBody>
      </p:sp>
    </p:spTree>
    <p:extLst>
      <p:ext uri="{BB962C8B-B14F-4D97-AF65-F5344CB8AC3E}">
        <p14:creationId xmlns:p14="http://schemas.microsoft.com/office/powerpoint/2010/main" val="6532667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56093" y="609600"/>
            <a:ext cx="7429466" cy="3429000"/>
          </a:xfrm>
        </p:spPr>
        <p:txBody>
          <a:bodyPr anchor="ctr">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856058" y="4419600"/>
            <a:ext cx="7428344"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22CF08-E48A-4DEC-99BC-07376FCAC074}" type="datetimeFigureOut">
              <a:rPr lang="en-US" smtClean="0"/>
              <a:pPr/>
              <a:t>10/6/2025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C0503D-162C-441A-9BC8-E7D8E05D90FD}" type="slidenum">
              <a:rPr lang="en-US" smtClean="0"/>
              <a:pPr/>
              <a:t>‹#›</a:t>
            </a:fld>
            <a:endParaRPr lang="en-US"/>
          </a:p>
        </p:txBody>
      </p:sp>
    </p:spTree>
    <p:extLst>
      <p:ext uri="{BB962C8B-B14F-4D97-AF65-F5344CB8AC3E}">
        <p14:creationId xmlns:p14="http://schemas.microsoft.com/office/powerpoint/2010/main" val="20576835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609600"/>
            <a:ext cx="6977064" cy="2748429"/>
          </a:xfrm>
        </p:spPr>
        <p:txBody>
          <a:bodyPr anchor="ctr">
            <a:normAutofit/>
          </a:bodyPr>
          <a:lstStyle>
            <a:lvl1pPr>
              <a:defRPr sz="36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290484" y="3365557"/>
            <a:ext cx="6564224"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856058" y="4309919"/>
            <a:ext cx="74295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22CF08-E48A-4DEC-99BC-07376FCAC074}" type="datetimeFigureOut">
              <a:rPr lang="en-US" smtClean="0"/>
              <a:pPr/>
              <a:t>10/6/2025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C0503D-162C-441A-9BC8-E7D8E05D90FD}" type="slidenum">
              <a:rPr lang="en-US" smtClean="0"/>
              <a:pPr/>
              <a:t>‹#›</a:t>
            </a:fld>
            <a:endParaRPr lang="en-US"/>
          </a:p>
        </p:txBody>
      </p:sp>
      <p:sp>
        <p:nvSpPr>
          <p:cNvPr id="52" name="TextBox 51"/>
          <p:cNvSpPr txBox="1"/>
          <p:nvPr/>
        </p:nvSpPr>
        <p:spPr>
          <a:xfrm>
            <a:off x="696579" y="718458"/>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53" name="TextBox 52"/>
          <p:cNvSpPr txBox="1"/>
          <p:nvPr/>
        </p:nvSpPr>
        <p:spPr>
          <a:xfrm>
            <a:off x="7817473" y="2764972"/>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Tree>
    <p:extLst>
      <p:ext uri="{BB962C8B-B14F-4D97-AF65-F5344CB8AC3E}">
        <p14:creationId xmlns:p14="http://schemas.microsoft.com/office/powerpoint/2010/main" val="34579586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56058" y="2134042"/>
            <a:ext cx="7429501" cy="2511835"/>
          </a:xfrm>
        </p:spPr>
        <p:txBody>
          <a:bodyPr anchor="b">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856023" y="4657655"/>
            <a:ext cx="7428379"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22CF08-E48A-4DEC-99BC-07376FCAC074}" type="datetimeFigureOut">
              <a:rPr lang="en-US" smtClean="0"/>
              <a:pPr/>
              <a:t>10/6/2025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C0503D-162C-441A-9BC8-E7D8E05D90FD}" type="slidenum">
              <a:rPr lang="en-US" smtClean="0"/>
              <a:pPr/>
              <a:t>‹#›</a:t>
            </a:fld>
            <a:endParaRPr lang="en-US"/>
          </a:p>
        </p:txBody>
      </p:sp>
    </p:spTree>
    <p:extLst>
      <p:ext uri="{BB962C8B-B14F-4D97-AF65-F5344CB8AC3E}">
        <p14:creationId xmlns:p14="http://schemas.microsoft.com/office/powerpoint/2010/main" val="13494138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56060" y="609600"/>
            <a:ext cx="7429499" cy="1905000"/>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856058" y="2674463"/>
            <a:ext cx="2397674" cy="685800"/>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856059" y="3360263"/>
            <a:ext cx="2396432"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3386075" y="2677635"/>
            <a:ext cx="2388289" cy="685800"/>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3386075" y="3363435"/>
            <a:ext cx="238895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5889332" y="2674463"/>
            <a:ext cx="2396226" cy="685800"/>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5889332" y="3360263"/>
            <a:ext cx="2396226"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A22CF08-E48A-4DEC-99BC-07376FCAC074}" type="datetimeFigureOut">
              <a:rPr lang="en-US" smtClean="0"/>
              <a:pPr/>
              <a:t>10/6/2025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C0503D-162C-441A-9BC8-E7D8E05D90FD}" type="slidenum">
              <a:rPr lang="en-US" smtClean="0"/>
              <a:pPr/>
              <a:t>‹#›</a:t>
            </a:fld>
            <a:endParaRPr lang="en-US"/>
          </a:p>
        </p:txBody>
      </p:sp>
    </p:spTree>
    <p:extLst>
      <p:ext uri="{BB962C8B-B14F-4D97-AF65-F5344CB8AC3E}">
        <p14:creationId xmlns:p14="http://schemas.microsoft.com/office/powerpoint/2010/main" val="19143559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56059" y="609600"/>
            <a:ext cx="7429499" cy="19050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856060" y="4404596"/>
            <a:ext cx="239643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856060" y="2666998"/>
            <a:ext cx="239643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1800" dirty="0"/>
            </a:lvl1pPr>
          </a:lstStyle>
          <a:p>
            <a:pPr marL="0" lvl="0" indent="0">
              <a:buNone/>
            </a:pPr>
            <a:r>
              <a:rPr lang="en-US" smtClean="0"/>
              <a:t>Click icon to add picture</a:t>
            </a:r>
            <a:endParaRPr lang="en-US" dirty="0"/>
          </a:p>
        </p:txBody>
      </p:sp>
      <p:sp>
        <p:nvSpPr>
          <p:cNvPr id="21" name="Text Placeholder 3"/>
          <p:cNvSpPr>
            <a:spLocks noGrp="1"/>
          </p:cNvSpPr>
          <p:nvPr>
            <p:ph type="body" sz="half" idx="18"/>
          </p:nvPr>
        </p:nvSpPr>
        <p:spPr>
          <a:xfrm>
            <a:off x="856060" y="4980859"/>
            <a:ext cx="239643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3366790" y="4404596"/>
            <a:ext cx="24003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3366790" y="2666998"/>
            <a:ext cx="2399205"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1800" dirty="0"/>
            </a:lvl1pPr>
          </a:lstStyle>
          <a:p>
            <a:pPr marL="0" lvl="0" indent="0">
              <a:buNone/>
            </a:pPr>
            <a:r>
              <a:rPr lang="en-US" smtClean="0"/>
              <a:t>Click icon to add picture</a:t>
            </a:r>
            <a:endParaRPr lang="en-US" dirty="0"/>
          </a:p>
        </p:txBody>
      </p:sp>
      <p:sp>
        <p:nvSpPr>
          <p:cNvPr id="24" name="Text Placeholder 3"/>
          <p:cNvSpPr>
            <a:spLocks noGrp="1"/>
          </p:cNvSpPr>
          <p:nvPr>
            <p:ph type="body" sz="half" idx="19"/>
          </p:nvPr>
        </p:nvSpPr>
        <p:spPr>
          <a:xfrm>
            <a:off x="3365695" y="4980857"/>
            <a:ext cx="24003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5889426" y="4404595"/>
            <a:ext cx="2393056"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5889332" y="2666998"/>
            <a:ext cx="2396227"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1800" dirty="0"/>
            </a:lvl1pPr>
          </a:lstStyle>
          <a:p>
            <a:pPr marL="0" lvl="0" indent="0">
              <a:buNone/>
            </a:pPr>
            <a:r>
              <a:rPr lang="en-US" smtClean="0"/>
              <a:t>Click icon to add picture</a:t>
            </a:r>
            <a:endParaRPr lang="en-US" dirty="0"/>
          </a:p>
        </p:txBody>
      </p:sp>
      <p:sp>
        <p:nvSpPr>
          <p:cNvPr id="27" name="Text Placeholder 3"/>
          <p:cNvSpPr>
            <a:spLocks noGrp="1"/>
          </p:cNvSpPr>
          <p:nvPr>
            <p:ph type="body" sz="half" idx="20"/>
          </p:nvPr>
        </p:nvSpPr>
        <p:spPr>
          <a:xfrm>
            <a:off x="5889332" y="4980855"/>
            <a:ext cx="2396226"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A22CF08-E48A-4DEC-99BC-07376FCAC074}" type="datetimeFigureOut">
              <a:rPr lang="en-US" smtClean="0"/>
              <a:pPr/>
              <a:t>10/6/2025</a:t>
            </a:fld>
            <a:endParaRPr lang="en-US"/>
          </a:p>
        </p:txBody>
      </p:sp>
      <p:sp>
        <p:nvSpPr>
          <p:cNvPr id="4" name="Footer Placeholder 3"/>
          <p:cNvSpPr>
            <a:spLocks noGrp="1"/>
          </p:cNvSpPr>
          <p:nvPr>
            <p:ph type="ftr" sz="quarter" idx="11"/>
          </p:nvPr>
        </p:nvSpPr>
        <p:spPr/>
        <p:txBody>
          <a:bodyPr/>
          <a:lstStyle>
            <a:lvl1pPr>
              <a:defRPr cap="all" baseline="0"/>
            </a:lvl1pPr>
          </a:lstStyle>
          <a:p>
            <a:endParaRPr lang="en-US"/>
          </a:p>
        </p:txBody>
      </p:sp>
      <p:sp>
        <p:nvSpPr>
          <p:cNvPr id="5" name="Slide Number Placeholder 4"/>
          <p:cNvSpPr>
            <a:spLocks noGrp="1"/>
          </p:cNvSpPr>
          <p:nvPr>
            <p:ph type="sldNum" sz="quarter" idx="12"/>
          </p:nvPr>
        </p:nvSpPr>
        <p:spPr/>
        <p:txBody>
          <a:bodyPr/>
          <a:lstStyle/>
          <a:p>
            <a:fld id="{56C0503D-162C-441A-9BC8-E7D8E05D90FD}" type="slidenum">
              <a:rPr lang="en-US" smtClean="0"/>
              <a:pPr/>
              <a:t>‹#›</a:t>
            </a:fld>
            <a:endParaRPr lang="en-US"/>
          </a:p>
        </p:txBody>
      </p:sp>
    </p:spTree>
    <p:extLst>
      <p:ext uri="{BB962C8B-B14F-4D97-AF65-F5344CB8AC3E}">
        <p14:creationId xmlns:p14="http://schemas.microsoft.com/office/powerpoint/2010/main" val="28987716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A22CF08-E48A-4DEC-99BC-07376FCAC074}" type="datetimeFigureOut">
              <a:rPr lang="en-US" smtClean="0"/>
              <a:pPr/>
              <a:t>10/6/2025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0503D-162C-441A-9BC8-E7D8E05D90FD}" type="slidenum">
              <a:rPr lang="en-US" smtClean="0"/>
              <a:pPr/>
              <a:t>‹#›</a:t>
            </a:fld>
            <a:endParaRPr lang="en-US"/>
          </a:p>
        </p:txBody>
      </p:sp>
    </p:spTree>
    <p:extLst>
      <p:ext uri="{BB962C8B-B14F-4D97-AF65-F5344CB8AC3E}">
        <p14:creationId xmlns:p14="http://schemas.microsoft.com/office/powerpoint/2010/main" val="3491790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1" y="609600"/>
            <a:ext cx="1503758"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56057" y="609600"/>
            <a:ext cx="5811443" cy="51816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A22CF08-E48A-4DEC-99BC-07376FCAC074}" type="datetimeFigureOut">
              <a:rPr lang="en-US" smtClean="0"/>
              <a:pPr/>
              <a:t>10/6/2025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0503D-162C-441A-9BC8-E7D8E05D90FD}" type="slidenum">
              <a:rPr lang="en-US" smtClean="0"/>
              <a:pPr/>
              <a:t>‹#›</a:t>
            </a:fld>
            <a:endParaRPr lang="en-US"/>
          </a:p>
        </p:txBody>
      </p:sp>
    </p:spTree>
    <p:extLst>
      <p:ext uri="{BB962C8B-B14F-4D97-AF65-F5344CB8AC3E}">
        <p14:creationId xmlns:p14="http://schemas.microsoft.com/office/powerpoint/2010/main" val="1169026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 y="-1"/>
            <a:ext cx="9144002" cy="6858001"/>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p:cNvGrpSpPr/>
          <p:nvPr/>
        </p:nvGrpSpPr>
        <p:grpSpPr>
          <a:xfrm>
            <a:off x="-14288" y="0"/>
            <a:ext cx="9041774" cy="6858001"/>
            <a:chOff x="-14288" y="0"/>
            <a:chExt cx="9041774"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grpSp>
        <p:grpSp>
          <p:nvGrpSpPr>
            <p:cNvPr id="10" name="Group 9"/>
            <p:cNvGrpSpPr/>
            <p:nvPr/>
          </p:nvGrpSpPr>
          <p:grpSpPr>
            <a:xfrm>
              <a:off x="8352798"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856060" y="618518"/>
            <a:ext cx="7429499"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856060" y="2249487"/>
            <a:ext cx="7429499" cy="354171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592691" y="5883277"/>
            <a:ext cx="20574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A22CF08-E48A-4DEC-99BC-07376FCAC074}" type="datetimeFigureOut">
              <a:rPr lang="en-US" smtClean="0"/>
              <a:pPr/>
              <a:t>10/6/2025</a:t>
            </a:fld>
            <a:endParaRPr lang="en-US"/>
          </a:p>
        </p:txBody>
      </p:sp>
      <p:sp>
        <p:nvSpPr>
          <p:cNvPr id="5" name="Footer Placeholder 4"/>
          <p:cNvSpPr>
            <a:spLocks noGrp="1"/>
          </p:cNvSpPr>
          <p:nvPr>
            <p:ph type="ftr" sz="quarter" idx="3"/>
          </p:nvPr>
        </p:nvSpPr>
        <p:spPr>
          <a:xfrm>
            <a:off x="856059" y="5883276"/>
            <a:ext cx="4679482"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707241" y="5883275"/>
            <a:ext cx="578317"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56C0503D-162C-441A-9BC8-E7D8E05D90FD}" type="slidenum">
              <a:rPr lang="en-US" smtClean="0"/>
              <a:pPr/>
              <a:t>‹#›</a:t>
            </a:fld>
            <a:endParaRPr lang="en-US"/>
          </a:p>
        </p:txBody>
      </p:sp>
    </p:spTree>
    <p:extLst>
      <p:ext uri="{BB962C8B-B14F-4D97-AF65-F5344CB8AC3E}">
        <p14:creationId xmlns:p14="http://schemas.microsoft.com/office/powerpoint/2010/main" val="4053436489"/>
      </p:ext>
    </p:extLst>
  </p:cSld>
  <p:clrMap bg1="dk1" tx1="lt1" bg2="dk2" tx2="lt2" accent1="accent1" accent2="accent2" accent3="accent3" accent4="accent4" accent5="accent5" accent6="accent6" hlink="hlink" folHlink="folHlink"/>
  <p:sldLayoutIdLst>
    <p:sldLayoutId id="2147483907" r:id="rId1"/>
    <p:sldLayoutId id="2147483908" r:id="rId2"/>
    <p:sldLayoutId id="2147483909" r:id="rId3"/>
    <p:sldLayoutId id="2147483910" r:id="rId4"/>
    <p:sldLayoutId id="2147483911" r:id="rId5"/>
    <p:sldLayoutId id="2147483912" r:id="rId6"/>
    <p:sldLayoutId id="2147483913" r:id="rId7"/>
    <p:sldLayoutId id="2147483914" r:id="rId8"/>
    <p:sldLayoutId id="2147483915" r:id="rId9"/>
    <p:sldLayoutId id="2147483916" r:id="rId10"/>
    <p:sldLayoutId id="2147483917" r:id="rId11"/>
    <p:sldLayoutId id="2147483918" r:id="rId12"/>
    <p:sldLayoutId id="2147483919" r:id="rId13"/>
    <p:sldLayoutId id="2147483920" r:id="rId14"/>
    <p:sldLayoutId id="2147483921" r:id="rId15"/>
    <p:sldLayoutId id="2147483922" r:id="rId16"/>
    <p:sldLayoutId id="2147483923"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47800"/>
            <a:ext cx="8305800" cy="1600200"/>
          </a:xfrm>
        </p:spPr>
        <p:txBody>
          <a:bodyPr>
            <a:normAutofit/>
          </a:bodyPr>
          <a:lstStyle/>
          <a:p>
            <a:pPr algn="r"/>
            <a:r>
              <a:rPr lang="id-ID" dirty="0" smtClean="0">
                <a:solidFill>
                  <a:schemeClr val="bg1"/>
                </a:solidFill>
              </a:rPr>
              <a:t>PSIKOLOGI KOGNITIF </a:t>
            </a:r>
            <a:br>
              <a:rPr lang="id-ID" dirty="0" smtClean="0">
                <a:solidFill>
                  <a:schemeClr val="bg1"/>
                </a:solidFill>
              </a:rPr>
            </a:br>
            <a:r>
              <a:rPr lang="id-ID" dirty="0" smtClean="0">
                <a:solidFill>
                  <a:schemeClr val="bg1"/>
                </a:solidFill>
              </a:rPr>
              <a:t>BAB 3. MEMORI KERJA</a:t>
            </a:r>
            <a:endParaRPr lang="en-US" dirty="0">
              <a:solidFill>
                <a:schemeClr val="bg1"/>
              </a:solidFill>
            </a:endParaRPr>
          </a:p>
        </p:txBody>
      </p:sp>
      <p:sp>
        <p:nvSpPr>
          <p:cNvPr id="5" name="Subtitle 3"/>
          <p:cNvSpPr>
            <a:spLocks noGrp="1"/>
          </p:cNvSpPr>
          <p:nvPr/>
        </p:nvSpPr>
        <p:spPr>
          <a:xfrm>
            <a:off x="4419600" y="5715000"/>
            <a:ext cx="4419600" cy="787560"/>
          </a:xfrm>
          <a:prstGeom prst="rect">
            <a:avLst/>
          </a:prstGeom>
        </p:spPr>
        <p:txBody>
          <a:bodyPr vert="horz" lIns="91440" tIns="45720" rIns="91440" bIns="45720" rtlCol="0">
            <a:normAutofit/>
          </a:bodyPr>
          <a:lstStyle>
            <a:lvl1pPr marL="0" indent="0" algn="r"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id-ID" dirty="0" smtClean="0"/>
              <a:t>Dosen pengampu mata kuliah:</a:t>
            </a:r>
          </a:p>
          <a:p>
            <a:r>
              <a:rPr lang="en-US" dirty="0" smtClean="0"/>
              <a:t>Dra. </a:t>
            </a:r>
            <a:r>
              <a:rPr lang="en-US" dirty="0" err="1" smtClean="0"/>
              <a:t>Retno</a:t>
            </a:r>
            <a:r>
              <a:rPr lang="en-US" dirty="0" smtClean="0"/>
              <a:t> </a:t>
            </a:r>
            <a:r>
              <a:rPr lang="en-US" dirty="0" err="1" smtClean="0"/>
              <a:t>budi</a:t>
            </a:r>
            <a:r>
              <a:rPr lang="en-US" dirty="0" smtClean="0"/>
              <a:t> </a:t>
            </a:r>
            <a:r>
              <a:rPr lang="en-US" dirty="0" err="1" smtClean="0"/>
              <a:t>Setyowati</a:t>
            </a:r>
            <a:r>
              <a:rPr lang="id-ID" dirty="0" smtClean="0"/>
              <a:t>, </a:t>
            </a:r>
            <a:r>
              <a:rPr lang="id-ID" dirty="0" smtClean="0"/>
              <a:t>M.Si.</a:t>
            </a:r>
            <a:endParaRPr lang="id-ID" dirty="0"/>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9603" y="533400"/>
            <a:ext cx="7429499" cy="1478570"/>
          </a:xfrm>
        </p:spPr>
        <p:txBody>
          <a:bodyPr/>
          <a:lstStyle/>
          <a:p>
            <a:r>
              <a:rPr lang="id-ID" b="1" dirty="0" smtClean="0">
                <a:solidFill>
                  <a:srgbClr val="002060"/>
                </a:solidFill>
              </a:rPr>
              <a:t>Sub pokok bahasan</a:t>
            </a:r>
            <a:endParaRPr lang="id-ID" b="1" dirty="0">
              <a:solidFill>
                <a:srgbClr val="002060"/>
              </a:solidFill>
            </a:endParaRPr>
          </a:p>
        </p:txBody>
      </p:sp>
      <p:sp>
        <p:nvSpPr>
          <p:cNvPr id="3" name="Content Placeholder 2"/>
          <p:cNvSpPr>
            <a:spLocks noGrp="1"/>
          </p:cNvSpPr>
          <p:nvPr>
            <p:ph idx="1"/>
          </p:nvPr>
        </p:nvSpPr>
        <p:spPr>
          <a:xfrm>
            <a:off x="859604" y="2209800"/>
            <a:ext cx="7429499" cy="3541714"/>
          </a:xfrm>
        </p:spPr>
        <p:txBody>
          <a:bodyPr>
            <a:normAutofit/>
          </a:bodyPr>
          <a:lstStyle/>
          <a:p>
            <a:pPr marL="457200" lvl="0" indent="-457200">
              <a:buSzPct val="100000"/>
              <a:buFont typeface="+mj-lt"/>
              <a:buAutoNum type="arabicPeriod"/>
            </a:pPr>
            <a:r>
              <a:rPr lang="en-US" b="1" dirty="0" err="1">
                <a:solidFill>
                  <a:srgbClr val="002060"/>
                </a:solidFill>
              </a:rPr>
              <a:t>Pengantar</a:t>
            </a:r>
            <a:endParaRPr lang="id-ID" b="1" dirty="0">
              <a:solidFill>
                <a:srgbClr val="002060"/>
              </a:solidFill>
            </a:endParaRPr>
          </a:p>
          <a:p>
            <a:pPr marL="457200" lvl="0" indent="-457200">
              <a:buSzPct val="100000"/>
              <a:buFont typeface="+mj-lt"/>
              <a:buAutoNum type="arabicPeriod"/>
            </a:pPr>
            <a:r>
              <a:rPr lang="en-US" b="1" dirty="0" err="1">
                <a:solidFill>
                  <a:srgbClr val="002060"/>
                </a:solidFill>
              </a:rPr>
              <a:t>Sejarah</a:t>
            </a:r>
            <a:r>
              <a:rPr lang="en-US" b="1" dirty="0">
                <a:solidFill>
                  <a:srgbClr val="002060"/>
                </a:solidFill>
              </a:rPr>
              <a:t> </a:t>
            </a:r>
            <a:r>
              <a:rPr lang="id-ID" b="1" dirty="0" err="1">
                <a:solidFill>
                  <a:srgbClr val="002060"/>
                </a:solidFill>
              </a:rPr>
              <a:t>R</a:t>
            </a:r>
            <a:r>
              <a:rPr lang="en-US" b="1" dirty="0" err="1" smtClean="0">
                <a:solidFill>
                  <a:srgbClr val="002060"/>
                </a:solidFill>
              </a:rPr>
              <a:t>iset</a:t>
            </a:r>
            <a:r>
              <a:rPr lang="en-US" b="1" dirty="0" smtClean="0">
                <a:solidFill>
                  <a:srgbClr val="002060"/>
                </a:solidFill>
              </a:rPr>
              <a:t> </a:t>
            </a:r>
            <a:r>
              <a:rPr lang="id-ID" b="1" dirty="0" smtClean="0">
                <a:solidFill>
                  <a:srgbClr val="002060"/>
                </a:solidFill>
              </a:rPr>
              <a:t>M</a:t>
            </a:r>
            <a:r>
              <a:rPr lang="en-US" b="1" dirty="0" err="1" smtClean="0">
                <a:solidFill>
                  <a:srgbClr val="002060"/>
                </a:solidFill>
              </a:rPr>
              <a:t>emori</a:t>
            </a:r>
            <a:endParaRPr lang="id-ID" b="1" dirty="0">
              <a:solidFill>
                <a:srgbClr val="002060"/>
              </a:solidFill>
            </a:endParaRPr>
          </a:p>
          <a:p>
            <a:pPr marL="457200" lvl="0" indent="-457200">
              <a:buSzPct val="100000"/>
              <a:buFont typeface="+mj-lt"/>
              <a:buAutoNum type="arabicPeriod"/>
            </a:pPr>
            <a:r>
              <a:rPr lang="en-US" b="1" dirty="0" err="1">
                <a:solidFill>
                  <a:srgbClr val="002060"/>
                </a:solidFill>
              </a:rPr>
              <a:t>Faktor-faktor</a:t>
            </a:r>
            <a:r>
              <a:rPr lang="en-US" b="1" dirty="0">
                <a:solidFill>
                  <a:srgbClr val="002060"/>
                </a:solidFill>
              </a:rPr>
              <a:t> yang </a:t>
            </a:r>
            <a:r>
              <a:rPr lang="en-US" b="1" dirty="0" err="1">
                <a:solidFill>
                  <a:srgbClr val="002060"/>
                </a:solidFill>
              </a:rPr>
              <a:t>mempengaruhi</a:t>
            </a:r>
            <a:r>
              <a:rPr lang="en-US" b="1" dirty="0">
                <a:solidFill>
                  <a:srgbClr val="002060"/>
                </a:solidFill>
              </a:rPr>
              <a:t> </a:t>
            </a:r>
            <a:r>
              <a:rPr lang="en-US" b="1" dirty="0" err="1">
                <a:solidFill>
                  <a:srgbClr val="002060"/>
                </a:solidFill>
              </a:rPr>
              <a:t>kapasitas</a:t>
            </a:r>
            <a:r>
              <a:rPr lang="en-US" b="1" dirty="0">
                <a:solidFill>
                  <a:srgbClr val="002060"/>
                </a:solidFill>
              </a:rPr>
              <a:t> </a:t>
            </a:r>
            <a:r>
              <a:rPr lang="en-US" b="1" dirty="0" err="1">
                <a:solidFill>
                  <a:srgbClr val="002060"/>
                </a:solidFill>
              </a:rPr>
              <a:t>memori</a:t>
            </a:r>
            <a:r>
              <a:rPr lang="en-US" b="1" dirty="0">
                <a:solidFill>
                  <a:srgbClr val="002060"/>
                </a:solidFill>
              </a:rPr>
              <a:t> </a:t>
            </a:r>
            <a:r>
              <a:rPr lang="en-US" b="1" dirty="0" err="1">
                <a:solidFill>
                  <a:srgbClr val="002060"/>
                </a:solidFill>
              </a:rPr>
              <a:t>kerja</a:t>
            </a:r>
            <a:endParaRPr lang="id-ID" b="1" dirty="0">
              <a:solidFill>
                <a:srgbClr val="002060"/>
              </a:solidFill>
            </a:endParaRPr>
          </a:p>
          <a:p>
            <a:pPr marL="457200" indent="-457200">
              <a:buSzPct val="100000"/>
              <a:buFont typeface="+mj-lt"/>
              <a:buAutoNum type="arabicPeriod"/>
            </a:pPr>
            <a:r>
              <a:rPr lang="en-US" b="1" dirty="0" err="1">
                <a:solidFill>
                  <a:srgbClr val="002060"/>
                </a:solidFill>
              </a:rPr>
              <a:t>Pendekatan</a:t>
            </a:r>
            <a:r>
              <a:rPr lang="en-US" b="1" dirty="0">
                <a:solidFill>
                  <a:srgbClr val="002060"/>
                </a:solidFill>
              </a:rPr>
              <a:t> </a:t>
            </a:r>
            <a:r>
              <a:rPr lang="en-US" b="1" dirty="0" err="1">
                <a:solidFill>
                  <a:srgbClr val="002060"/>
                </a:solidFill>
              </a:rPr>
              <a:t>memori</a:t>
            </a:r>
            <a:r>
              <a:rPr lang="en-US" b="1" dirty="0">
                <a:solidFill>
                  <a:srgbClr val="002060"/>
                </a:solidFill>
              </a:rPr>
              <a:t> </a:t>
            </a:r>
            <a:r>
              <a:rPr lang="en-US" b="1" dirty="0" err="1">
                <a:solidFill>
                  <a:srgbClr val="002060"/>
                </a:solidFill>
              </a:rPr>
              <a:t>kerja</a:t>
            </a:r>
            <a:r>
              <a:rPr lang="en-US" b="1" dirty="0">
                <a:solidFill>
                  <a:srgbClr val="002060"/>
                </a:solidFill>
              </a:rPr>
              <a:t> </a:t>
            </a:r>
            <a:r>
              <a:rPr lang="en-US" b="1" dirty="0" err="1">
                <a:solidFill>
                  <a:srgbClr val="002060"/>
                </a:solidFill>
              </a:rPr>
              <a:t>dari</a:t>
            </a:r>
            <a:r>
              <a:rPr lang="en-US" b="1" dirty="0">
                <a:solidFill>
                  <a:srgbClr val="002060"/>
                </a:solidFill>
              </a:rPr>
              <a:t> </a:t>
            </a:r>
            <a:r>
              <a:rPr lang="en-US" b="1" dirty="0" smtClean="0">
                <a:solidFill>
                  <a:srgbClr val="002060"/>
                </a:solidFill>
              </a:rPr>
              <a:t>Baddeley</a:t>
            </a:r>
            <a:r>
              <a:rPr lang="id-ID" b="1" dirty="0" smtClean="0">
                <a:solidFill>
                  <a:srgbClr val="002060"/>
                </a:solidFill>
              </a:rPr>
              <a:t> </a:t>
            </a:r>
            <a:r>
              <a:rPr lang="id-ID" b="1" dirty="0">
                <a:solidFill>
                  <a:srgbClr val="002060"/>
                </a:solidFill>
                <a:latin typeface="Tahoma" panose="020B0604030504040204" pitchFamily="34" charset="0"/>
                <a:ea typeface="Tahoma" panose="020B0604030504040204" pitchFamily="34" charset="0"/>
                <a:cs typeface="Tahoma" panose="020B0604030504040204" pitchFamily="34" charset="0"/>
              </a:rPr>
              <a:t>&amp; </a:t>
            </a:r>
            <a:r>
              <a:rPr lang="id-ID" b="1" dirty="0">
                <a:solidFill>
                  <a:srgbClr val="002060"/>
                </a:solidFill>
              </a:rPr>
              <a:t>Hitch </a:t>
            </a:r>
          </a:p>
          <a:p>
            <a:pPr marL="457200" indent="-457200">
              <a:buSzPct val="100000"/>
              <a:buFont typeface="+mj-lt"/>
              <a:buAutoNum type="arabicPeriod"/>
            </a:pPr>
            <a:r>
              <a:rPr lang="en-US" b="1" dirty="0" err="1">
                <a:solidFill>
                  <a:srgbClr val="002060"/>
                </a:solidFill>
              </a:rPr>
              <a:t>Perbedaan</a:t>
            </a:r>
            <a:r>
              <a:rPr lang="en-US" b="1" dirty="0">
                <a:solidFill>
                  <a:srgbClr val="002060"/>
                </a:solidFill>
              </a:rPr>
              <a:t> individual </a:t>
            </a:r>
            <a:r>
              <a:rPr lang="en-US" b="1" dirty="0" err="1">
                <a:solidFill>
                  <a:srgbClr val="002060"/>
                </a:solidFill>
              </a:rPr>
              <a:t>dalam</a:t>
            </a:r>
            <a:r>
              <a:rPr lang="en-US" b="1" dirty="0">
                <a:solidFill>
                  <a:srgbClr val="002060"/>
                </a:solidFill>
              </a:rPr>
              <a:t> </a:t>
            </a:r>
            <a:r>
              <a:rPr lang="en-US" b="1" dirty="0" err="1">
                <a:solidFill>
                  <a:srgbClr val="002060"/>
                </a:solidFill>
              </a:rPr>
              <a:t>memori</a:t>
            </a:r>
            <a:r>
              <a:rPr lang="en-US" b="1" dirty="0">
                <a:solidFill>
                  <a:srgbClr val="002060"/>
                </a:solidFill>
              </a:rPr>
              <a:t> </a:t>
            </a:r>
            <a:r>
              <a:rPr lang="en-US" b="1" dirty="0" err="1">
                <a:solidFill>
                  <a:srgbClr val="002060"/>
                </a:solidFill>
              </a:rPr>
              <a:t>kerja</a:t>
            </a:r>
            <a:endParaRPr lang="id-ID" b="1" dirty="0">
              <a:solidFill>
                <a:srgbClr val="002060"/>
              </a:solidFill>
            </a:endParaRPr>
          </a:p>
        </p:txBody>
      </p:sp>
    </p:spTree>
    <p:extLst>
      <p:ext uri="{BB962C8B-B14F-4D97-AF65-F5344CB8AC3E}">
        <p14:creationId xmlns:p14="http://schemas.microsoft.com/office/powerpoint/2010/main" val="1819466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left)">
                                      <p:cBhvr>
                                        <p:cTn id="12" dur="1000"/>
                                        <p:tgtEl>
                                          <p:spTgt spid="3">
                                            <p:txEl>
                                              <p:pRg st="0" end="0"/>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ipe(left)">
                                      <p:cBhvr>
                                        <p:cTn id="15" dur="1000"/>
                                        <p:tgtEl>
                                          <p:spTgt spid="3">
                                            <p:txEl>
                                              <p:pRg st="1" end="1"/>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wipe(left)">
                                      <p:cBhvr>
                                        <p:cTn id="18" dur="1000"/>
                                        <p:tgtEl>
                                          <p:spTgt spid="3">
                                            <p:txEl>
                                              <p:pRg st="2" end="2"/>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wipe(left)">
                                      <p:cBhvr>
                                        <p:cTn id="21" dur="1000"/>
                                        <p:tgtEl>
                                          <p:spTgt spid="3">
                                            <p:txEl>
                                              <p:pRg st="3" end="3"/>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wipe(left)">
                                      <p:cBhvr>
                                        <p:cTn id="24"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allAtOnce"/>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713309" y="533400"/>
            <a:ext cx="5715000" cy="762000"/>
          </a:xfrm>
          <a:ln>
            <a:solidFill>
              <a:schemeClr val="tx1"/>
            </a:solidFill>
            <a:prstDash val="solid"/>
          </a:ln>
        </p:spPr>
        <p:txBody>
          <a:bodyPr/>
          <a:lstStyle/>
          <a:p>
            <a:pPr algn="ctr">
              <a:lnSpc>
                <a:spcPct val="100000"/>
              </a:lnSpc>
            </a:pPr>
            <a:r>
              <a:rPr lang="id-ID" dirty="0" smtClean="0">
                <a:solidFill>
                  <a:schemeClr val="bg1"/>
                </a:solidFill>
              </a:rPr>
              <a:t>PENGANTAR</a:t>
            </a:r>
            <a:endParaRPr lang="en-US" dirty="0">
              <a:solidFill>
                <a:schemeClr val="bg1"/>
              </a:solidFill>
            </a:endParaRPr>
          </a:p>
        </p:txBody>
      </p:sp>
      <p:sp>
        <p:nvSpPr>
          <p:cNvPr id="2" name="Content Placeholder 1"/>
          <p:cNvSpPr>
            <a:spLocks noGrp="1"/>
          </p:cNvSpPr>
          <p:nvPr>
            <p:ph idx="1"/>
          </p:nvPr>
        </p:nvSpPr>
        <p:spPr>
          <a:xfrm>
            <a:off x="990600" y="1752600"/>
            <a:ext cx="7429499" cy="4648200"/>
          </a:xfrm>
        </p:spPr>
        <p:txBody>
          <a:bodyPr>
            <a:noAutofit/>
          </a:bodyPr>
          <a:lstStyle/>
          <a:p>
            <a:r>
              <a:rPr lang="id-ID" sz="2100" dirty="0" smtClean="0">
                <a:solidFill>
                  <a:schemeClr val="bg1"/>
                </a:solidFill>
                <a:latin typeface="Bookman Old Style" panose="02050604050505020204" pitchFamily="18" charset="0"/>
              </a:rPr>
              <a:t>Memori kerja adalah memori ringkas dan segera  untuk materi yang sedang diproses. </a:t>
            </a:r>
          </a:p>
          <a:p>
            <a:r>
              <a:rPr lang="id-ID" sz="2100" dirty="0" smtClean="0">
                <a:solidFill>
                  <a:schemeClr val="bg1"/>
                </a:solidFill>
                <a:latin typeface="Bookman Old Style" panose="02050604050505020204" pitchFamily="18" charset="0"/>
              </a:rPr>
              <a:t>Memori kerja (working memory) didefinisikan secara konseptual sbg suatu tipe meja kerja (workbench) yg scr konstan mengubah, mengkombinasikan, dan memperbarui informasi baru dan lama.</a:t>
            </a:r>
          </a:p>
          <a:p>
            <a:r>
              <a:rPr lang="id-ID" sz="2100" dirty="0" smtClean="0">
                <a:solidFill>
                  <a:schemeClr val="bg1"/>
                </a:solidFill>
                <a:latin typeface="Bookman Old Style" panose="02050604050505020204" pitchFamily="18" charset="0"/>
              </a:rPr>
              <a:t>Istilah lain dari memori kerja adalah memori jangka pendek.</a:t>
            </a:r>
          </a:p>
          <a:p>
            <a:r>
              <a:rPr lang="id-ID" sz="2100" dirty="0" smtClean="0">
                <a:solidFill>
                  <a:schemeClr val="bg1"/>
                </a:solidFill>
                <a:latin typeface="Bookman Old Style" panose="02050604050505020204" pitchFamily="18" charset="0"/>
              </a:rPr>
              <a:t>Untuk memahami model memori kerja, perlu dipelajari kembali mengenai rentang perseptual dan teori “model-model memori ganda". </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wipe(left)">
                                      <p:cBhvr>
                                        <p:cTn id="11" dur="1000"/>
                                        <p:tgtEl>
                                          <p:spTgt spid="2">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2">
                                            <p:txEl>
                                              <p:pRg st="1" end="1"/>
                                            </p:txEl>
                                          </p:spTgt>
                                        </p:tgtEl>
                                        <p:attrNameLst>
                                          <p:attrName>style.visibility</p:attrName>
                                        </p:attrNameLst>
                                      </p:cBhvr>
                                      <p:to>
                                        <p:strVal val="visible"/>
                                      </p:to>
                                    </p:set>
                                    <p:animEffect transition="in" filter="wipe(left)">
                                      <p:cBhvr>
                                        <p:cTn id="16" dur="1000"/>
                                        <p:tgtEl>
                                          <p:spTgt spid="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wipe(left)">
                                      <p:cBhvr>
                                        <p:cTn id="21" dur="1000"/>
                                        <p:tgtEl>
                                          <p:spTgt spid="2">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2">
                                            <p:txEl>
                                              <p:pRg st="3" end="3"/>
                                            </p:txEl>
                                          </p:spTgt>
                                        </p:tgtEl>
                                        <p:attrNameLst>
                                          <p:attrName>style.visibility</p:attrName>
                                        </p:attrNameLst>
                                      </p:cBhvr>
                                      <p:to>
                                        <p:strVal val="visible"/>
                                      </p:to>
                                    </p:set>
                                    <p:animEffect transition="in" filter="wipe(left)">
                                      <p:cBhvr>
                                        <p:cTn id="26" dur="10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pa yang anda ketahui tentang Teori Kerja Memori atau Theory of Working  Memory? - Tanya Psikologi - Dictio Communit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981200"/>
            <a:ext cx="7961811" cy="40386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828800" y="503872"/>
            <a:ext cx="5791200" cy="1323439"/>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id-ID" sz="2000" dirty="0" smtClean="0">
                <a:latin typeface="Bookman Old Style" panose="02050604050505020204" pitchFamily="18" charset="0"/>
              </a:rPr>
              <a:t>Seberapa banyak kita mengingat? Apa saja yang kita ingat? Apakah kita dapat mengingat semua hal, atau kita memilih yang kita ingat?</a:t>
            </a:r>
            <a:endParaRPr lang="id-ID" sz="2000" dirty="0">
              <a:latin typeface="Bookman Old Style" panose="02050604050505020204" pitchFamily="18" charset="0"/>
            </a:endParaRPr>
          </a:p>
        </p:txBody>
      </p:sp>
    </p:spTree>
    <p:extLst>
      <p:ext uri="{BB962C8B-B14F-4D97-AF65-F5344CB8AC3E}">
        <p14:creationId xmlns:p14="http://schemas.microsoft.com/office/powerpoint/2010/main" val="36727844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txBox="1">
            <a:spLocks/>
          </p:cNvSpPr>
          <p:nvPr/>
        </p:nvSpPr>
        <p:spPr>
          <a:xfrm>
            <a:off x="838200" y="807279"/>
            <a:ext cx="7765321" cy="411921"/>
          </a:xfrm>
          <a:prstGeom prst="rect">
            <a:avLst/>
          </a:prstGeom>
          <a:solidFill>
            <a:schemeClr val="accent2"/>
          </a:solidFill>
          <a:ln>
            <a:solidFill>
              <a:schemeClr val="tx2">
                <a:lumMod val="10000"/>
              </a:schemeClr>
            </a:solidFill>
            <a:prstDash val="lgDashDotDot"/>
          </a:ln>
        </p:spPr>
        <p:txBody>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r>
              <a:rPr lang="id-ID" sz="2800" dirty="0" smtClean="0">
                <a:solidFill>
                  <a:srgbClr val="002060"/>
                </a:solidFill>
              </a:rPr>
              <a:t>Memori kerja – memori jangka pendek</a:t>
            </a:r>
            <a:endParaRPr lang="id-ID" sz="2800" dirty="0">
              <a:solidFill>
                <a:srgbClr val="002060"/>
              </a:solidFill>
            </a:endParaRPr>
          </a:p>
        </p:txBody>
      </p:sp>
      <p:sp>
        <p:nvSpPr>
          <p:cNvPr id="5" name="TextBox 4"/>
          <p:cNvSpPr txBox="1"/>
          <p:nvPr/>
        </p:nvSpPr>
        <p:spPr>
          <a:xfrm>
            <a:off x="152400" y="159755"/>
            <a:ext cx="1828800" cy="276999"/>
          </a:xfrm>
          <a:prstGeom prst="rect">
            <a:avLst/>
          </a:prstGeom>
          <a:solidFill>
            <a:schemeClr val="bg2">
              <a:lumMod val="75000"/>
            </a:schemeClr>
          </a:solidFill>
        </p:spPr>
        <p:txBody>
          <a:bodyPr wrap="square" rtlCol="0">
            <a:spAutoFit/>
          </a:bodyPr>
          <a:lstStyle/>
          <a:p>
            <a:r>
              <a:rPr lang="id-ID" sz="1200" dirty="0" smtClean="0"/>
              <a:t>Rentang perseptual</a:t>
            </a:r>
            <a:endParaRPr lang="id-ID" sz="1600" dirty="0"/>
          </a:p>
        </p:txBody>
      </p:sp>
      <p:sp>
        <p:nvSpPr>
          <p:cNvPr id="6" name="TextBox 5"/>
          <p:cNvSpPr txBox="1"/>
          <p:nvPr/>
        </p:nvSpPr>
        <p:spPr>
          <a:xfrm>
            <a:off x="838201" y="1622316"/>
            <a:ext cx="7765320" cy="4801314"/>
          </a:xfrm>
          <a:prstGeom prst="rect">
            <a:avLst/>
          </a:prstGeom>
          <a:noFill/>
          <a:ln w="19050">
            <a:noFill/>
            <a:prstDash val="solid"/>
          </a:ln>
        </p:spPr>
        <p:txBody>
          <a:bodyPr wrap="square" rtlCol="0">
            <a:spAutoFit/>
          </a:bodyPr>
          <a:lstStyle/>
          <a:p>
            <a:pPr marL="285750" indent="-285750" algn="just">
              <a:buFont typeface="Wingdings" panose="05000000000000000000" pitchFamily="2" charset="2"/>
              <a:buChar char="§"/>
            </a:pPr>
            <a:r>
              <a:rPr lang="id-ID" dirty="0" smtClean="0">
                <a:solidFill>
                  <a:schemeClr val="bg1">
                    <a:lumMod val="95000"/>
                    <a:lumOff val="5000"/>
                  </a:schemeClr>
                </a:solidFill>
                <a:latin typeface="Bookman Old Style" panose="02050604050505020204" pitchFamily="18" charset="0"/>
              </a:rPr>
              <a:t>Jumlah informasi yg dpt kt pahami dlm periode pemaparan yg singkat disebut rentang perseptual </a:t>
            </a:r>
            <a:r>
              <a:rPr lang="id-ID" dirty="0" smtClean="0">
                <a:solidFill>
                  <a:schemeClr val="bg1">
                    <a:lumMod val="95000"/>
                    <a:lumOff val="5000"/>
                  </a:schemeClr>
                </a:solidFill>
                <a:latin typeface="Bookman Old Style" panose="02050604050505020204" pitchFamily="18" charset="0"/>
                <a:cs typeface="Arial" panose="020B0604020202020204" pitchFamily="34" charset="0"/>
              </a:rPr>
              <a:t>(</a:t>
            </a:r>
            <a:r>
              <a:rPr lang="id-ID" dirty="0" smtClean="0">
                <a:solidFill>
                  <a:schemeClr val="bg1">
                    <a:lumMod val="95000"/>
                    <a:lumOff val="5000"/>
                  </a:schemeClr>
                </a:solidFill>
                <a:latin typeface="Bookman Old Style" panose="02050604050505020204" pitchFamily="18" charset="0"/>
              </a:rPr>
              <a:t>perceptual span</a:t>
            </a:r>
            <a:r>
              <a:rPr lang="id-ID" dirty="0" smtClean="0">
                <a:solidFill>
                  <a:schemeClr val="bg1">
                    <a:lumMod val="95000"/>
                    <a:lumOff val="5000"/>
                  </a:schemeClr>
                </a:solidFill>
                <a:latin typeface="Bookman Old Style" panose="02050604050505020204" pitchFamily="18" charset="0"/>
                <a:cs typeface="Arial" panose="020B0604020202020204" pitchFamily="34" charset="0"/>
              </a:rPr>
              <a:t>)</a:t>
            </a:r>
            <a:r>
              <a:rPr lang="id-ID" dirty="0" smtClean="0">
                <a:solidFill>
                  <a:schemeClr val="bg1">
                    <a:lumMod val="95000"/>
                    <a:lumOff val="5000"/>
                  </a:schemeClr>
                </a:solidFill>
                <a:latin typeface="Bookman Old Style" panose="02050604050505020204" pitchFamily="18" charset="0"/>
              </a:rPr>
              <a:t>, yg mrpk su komponen awal dlm pemrosesan informasi. See p.85-86</a:t>
            </a:r>
          </a:p>
          <a:p>
            <a:pPr marL="285750" indent="-285750" algn="just">
              <a:buFont typeface="Wingdings" panose="05000000000000000000" pitchFamily="2" charset="2"/>
              <a:buChar char="§"/>
            </a:pPr>
            <a:r>
              <a:rPr lang="id-ID" dirty="0" smtClean="0">
                <a:solidFill>
                  <a:schemeClr val="bg1">
                    <a:lumMod val="95000"/>
                    <a:lumOff val="5000"/>
                  </a:schemeClr>
                </a:solidFill>
                <a:latin typeface="Bookman Old Style" panose="02050604050505020204" pitchFamily="18" charset="0"/>
              </a:rPr>
              <a:t>Berapa byk stimuli yg kt proses </a:t>
            </a:r>
            <a:r>
              <a:rPr lang="id-ID" dirty="0" smtClean="0">
                <a:solidFill>
                  <a:schemeClr val="bg1">
                    <a:lumMod val="95000"/>
                    <a:lumOff val="5000"/>
                  </a:schemeClr>
                </a:solidFill>
                <a:latin typeface="Bookman Old Style" panose="02050604050505020204" pitchFamily="18" charset="0"/>
                <a:cs typeface="Arial" panose="020B0604020202020204" pitchFamily="34" charset="0"/>
              </a:rPr>
              <a:t>?</a:t>
            </a:r>
            <a:r>
              <a:rPr lang="id-ID" dirty="0" smtClean="0">
                <a:solidFill>
                  <a:schemeClr val="bg1">
                    <a:lumMod val="95000"/>
                    <a:lumOff val="5000"/>
                  </a:schemeClr>
                </a:solidFill>
                <a:latin typeface="Bookman Old Style" panose="02050604050505020204" pitchFamily="18" charset="0"/>
              </a:rPr>
              <a:t> ada 2 struktur hipotetik yg wajib dikenali lbh dulu, yi penyimpanan sensorik praperseptual </a:t>
            </a:r>
            <a:r>
              <a:rPr lang="id-ID" dirty="0" smtClean="0">
                <a:solidFill>
                  <a:schemeClr val="bg1">
                    <a:lumMod val="95000"/>
                    <a:lumOff val="5000"/>
                  </a:schemeClr>
                </a:solidFill>
                <a:latin typeface="Bookman Old Style" panose="02050604050505020204" pitchFamily="18" charset="0"/>
                <a:cs typeface="Arial" panose="020B0604020202020204" pitchFamily="34" charset="0"/>
              </a:rPr>
              <a:t>(</a:t>
            </a:r>
            <a:r>
              <a:rPr lang="id-ID" i="1" dirty="0" smtClean="0">
                <a:solidFill>
                  <a:schemeClr val="bg1">
                    <a:lumMod val="95000"/>
                    <a:lumOff val="5000"/>
                  </a:schemeClr>
                </a:solidFill>
                <a:latin typeface="Bookman Old Style" panose="02050604050505020204" pitchFamily="18" charset="0"/>
              </a:rPr>
              <a:t>preperceptual sensory storage</a:t>
            </a:r>
            <a:r>
              <a:rPr lang="id-ID" dirty="0" smtClean="0">
                <a:solidFill>
                  <a:schemeClr val="bg1">
                    <a:lumMod val="95000"/>
                    <a:lumOff val="5000"/>
                  </a:schemeClr>
                </a:solidFill>
                <a:latin typeface="Bookman Old Style" panose="02050604050505020204" pitchFamily="18" charset="0"/>
                <a:cs typeface="Arial" panose="020B0604020202020204" pitchFamily="34" charset="0"/>
              </a:rPr>
              <a:t>)</a:t>
            </a:r>
            <a:r>
              <a:rPr lang="id-ID" dirty="0" smtClean="0">
                <a:solidFill>
                  <a:schemeClr val="bg1">
                    <a:lumMod val="95000"/>
                    <a:lumOff val="5000"/>
                  </a:schemeClr>
                </a:solidFill>
                <a:latin typeface="Bookman Old Style" panose="02050604050505020204" pitchFamily="18" charset="0"/>
              </a:rPr>
              <a:t> dan memori jangka pendek </a:t>
            </a:r>
            <a:r>
              <a:rPr lang="id-ID" dirty="0" smtClean="0">
                <a:solidFill>
                  <a:schemeClr val="bg1">
                    <a:lumMod val="95000"/>
                    <a:lumOff val="5000"/>
                  </a:schemeClr>
                </a:solidFill>
                <a:latin typeface="Bookman Old Style" panose="02050604050505020204" pitchFamily="18" charset="0"/>
                <a:cs typeface="Arial" panose="020B0604020202020204" pitchFamily="34" charset="0"/>
              </a:rPr>
              <a:t>(</a:t>
            </a:r>
            <a:r>
              <a:rPr lang="id-ID" i="1" dirty="0" smtClean="0">
                <a:solidFill>
                  <a:schemeClr val="bg1">
                    <a:lumMod val="95000"/>
                    <a:lumOff val="5000"/>
                  </a:schemeClr>
                </a:solidFill>
                <a:latin typeface="Bookman Old Style" panose="02050604050505020204" pitchFamily="18" charset="0"/>
              </a:rPr>
              <a:t>short-term memory</a:t>
            </a:r>
            <a:r>
              <a:rPr lang="id-ID" dirty="0" smtClean="0">
                <a:solidFill>
                  <a:schemeClr val="bg1">
                    <a:lumMod val="95000"/>
                    <a:lumOff val="5000"/>
                  </a:schemeClr>
                </a:solidFill>
                <a:latin typeface="Bookman Old Style" panose="02050604050505020204" pitchFamily="18" charset="0"/>
                <a:cs typeface="Arial" panose="020B0604020202020204" pitchFamily="34" charset="0"/>
              </a:rPr>
              <a:t>)</a:t>
            </a:r>
            <a:r>
              <a:rPr lang="id-ID" dirty="0" smtClean="0">
                <a:solidFill>
                  <a:schemeClr val="bg1">
                    <a:lumMod val="95000"/>
                    <a:lumOff val="5000"/>
                  </a:schemeClr>
                </a:solidFill>
                <a:latin typeface="Bookman Old Style" panose="02050604050505020204" pitchFamily="18" charset="0"/>
              </a:rPr>
              <a:t>. </a:t>
            </a:r>
          </a:p>
          <a:p>
            <a:pPr marL="285750" indent="-285750" algn="just">
              <a:buFont typeface="Wingdings" panose="05000000000000000000" pitchFamily="2" charset="2"/>
              <a:buChar char="§"/>
            </a:pPr>
            <a:r>
              <a:rPr lang="id-ID" dirty="0" smtClean="0">
                <a:solidFill>
                  <a:schemeClr val="bg1">
                    <a:lumMod val="95000"/>
                    <a:lumOff val="5000"/>
                  </a:schemeClr>
                </a:solidFill>
                <a:latin typeface="Bookman Old Style" panose="02050604050505020204" pitchFamily="18" charset="0"/>
              </a:rPr>
              <a:t>Jk kt pejamkan mata, kt msh dpt terus ‘melihat’ dunia; jk alunan musik berhenti, kt msh ‘mendengar’nya; jk kt mengangkat tangan kt dr sbh objek, kt msh ‘merasakan’ tekstur objek itu.</a:t>
            </a:r>
          </a:p>
          <a:p>
            <a:pPr marL="285750" indent="-285750" algn="just">
              <a:buFont typeface="Wingdings" panose="05000000000000000000" pitchFamily="2" charset="2"/>
              <a:buChar char="§"/>
            </a:pPr>
            <a:r>
              <a:rPr lang="id-ID" dirty="0" smtClean="0">
                <a:solidFill>
                  <a:schemeClr val="bg1">
                    <a:lumMod val="95000"/>
                    <a:lumOff val="5000"/>
                  </a:schemeClr>
                </a:solidFill>
                <a:latin typeface="Bookman Old Style" panose="02050604050505020204" pitchFamily="18" charset="0"/>
              </a:rPr>
              <a:t>Hal tersebut dipertegas oleh hsl penelitian  prof Emile Javal melalui teori gerak sakadik, bhw mns memiliki kemampuan menyimpan (rentang perseptual) lbh besar drpd kemampuan mengingat (recall). </a:t>
            </a:r>
          </a:p>
          <a:p>
            <a:pPr marL="285750" indent="-285750" algn="just">
              <a:buFont typeface="Wingdings" panose="05000000000000000000" pitchFamily="2" charset="2"/>
              <a:buChar char="§"/>
            </a:pPr>
            <a:r>
              <a:rPr lang="id-ID" dirty="0" smtClean="0">
                <a:solidFill>
                  <a:schemeClr val="bg1">
                    <a:lumMod val="95000"/>
                    <a:lumOff val="5000"/>
                  </a:schemeClr>
                </a:solidFill>
                <a:latin typeface="Bookman Old Style" panose="02050604050505020204" pitchFamily="18" charset="0"/>
              </a:rPr>
              <a:t>Berikut kita akan mempelajari penyimpanan sensori ikonik atau ekoik yg mendasari konsep memori kerja.</a:t>
            </a:r>
            <a:endParaRPr lang="id-ID" dirty="0">
              <a:solidFill>
                <a:schemeClr val="bg1">
                  <a:lumMod val="95000"/>
                  <a:lumOff val="5000"/>
                </a:schemeClr>
              </a:solidFill>
              <a:latin typeface="Bookman Old Style" panose="02050604050505020204" pitchFamily="18" charset="0"/>
            </a:endParaRPr>
          </a:p>
        </p:txBody>
      </p:sp>
    </p:spTree>
    <p:extLst>
      <p:ext uri="{BB962C8B-B14F-4D97-AF65-F5344CB8AC3E}">
        <p14:creationId xmlns:p14="http://schemas.microsoft.com/office/powerpoint/2010/main" val="2236645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wipe(left)">
                                      <p:cBhvr>
                                        <p:cTn id="12" dur="10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wipe(left)">
                                      <p:cBhvr>
                                        <p:cTn id="17" dur="1000"/>
                                        <p:tgtEl>
                                          <p:spTgt spid="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wipe(left)">
                                      <p:cBhvr>
                                        <p:cTn id="22" dur="1000"/>
                                        <p:tgtEl>
                                          <p:spTgt spid="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Effect transition="in" filter="wipe(left)">
                                      <p:cBhvr>
                                        <p:cTn id="27" dur="1000"/>
                                        <p:tgtEl>
                                          <p:spTgt spid="6">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6">
                                            <p:txEl>
                                              <p:pRg st="4" end="4"/>
                                            </p:txEl>
                                          </p:spTgt>
                                        </p:tgtEl>
                                        <p:attrNameLst>
                                          <p:attrName>style.visibility</p:attrName>
                                        </p:attrNameLst>
                                      </p:cBhvr>
                                      <p:to>
                                        <p:strVal val="visible"/>
                                      </p:to>
                                    </p:set>
                                    <p:animEffect transition="in" filter="wipe(left)">
                                      <p:cBhvr>
                                        <p:cTn id="32" dur="10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pa yang Dimaksud dengan Memori Jangka Panjang Berserta Contohnya? Halaman  1 - Kompasiana.co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4200" y="1600200"/>
            <a:ext cx="5009248" cy="44958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143000" y="1981200"/>
            <a:ext cx="1524000" cy="1754326"/>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id-ID" dirty="0" smtClean="0"/>
              <a:t>Apa saja yang termasuk memori ikonik dan ekhoik</a:t>
            </a:r>
            <a:r>
              <a:rPr lang="id-ID" dirty="0" smtClean="0">
                <a:latin typeface="Bookman Old Style" panose="02050604050505020204" pitchFamily="18" charset="0"/>
              </a:rPr>
              <a:t>?</a:t>
            </a:r>
            <a:endParaRPr lang="id-ID" dirty="0"/>
          </a:p>
        </p:txBody>
      </p:sp>
    </p:spTree>
    <p:extLst>
      <p:ext uri="{BB962C8B-B14F-4D97-AF65-F5344CB8AC3E}">
        <p14:creationId xmlns:p14="http://schemas.microsoft.com/office/powerpoint/2010/main" val="18419847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txBox="1">
            <a:spLocks/>
          </p:cNvSpPr>
          <p:nvPr/>
        </p:nvSpPr>
        <p:spPr>
          <a:xfrm>
            <a:off x="838200" y="714349"/>
            <a:ext cx="7765321" cy="716721"/>
          </a:xfrm>
          <a:prstGeom prst="rect">
            <a:avLst/>
          </a:prstGeom>
        </p:spPr>
        <p:txBody>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r>
              <a:rPr lang="id-ID" dirty="0" smtClean="0">
                <a:solidFill>
                  <a:schemeClr val="bg1">
                    <a:lumMod val="95000"/>
                    <a:lumOff val="5000"/>
                  </a:schemeClr>
                </a:solidFill>
              </a:rPr>
              <a:t>Memori kerja</a:t>
            </a:r>
            <a:endParaRPr lang="id-ID" dirty="0">
              <a:solidFill>
                <a:schemeClr val="bg1">
                  <a:lumMod val="95000"/>
                  <a:lumOff val="5000"/>
                </a:schemeClr>
              </a:solidFill>
            </a:endParaRPr>
          </a:p>
        </p:txBody>
      </p:sp>
      <p:sp>
        <p:nvSpPr>
          <p:cNvPr id="5" name="TextBox 4"/>
          <p:cNvSpPr txBox="1"/>
          <p:nvPr/>
        </p:nvSpPr>
        <p:spPr>
          <a:xfrm>
            <a:off x="152400" y="159755"/>
            <a:ext cx="1828800" cy="461665"/>
          </a:xfrm>
          <a:prstGeom prst="rect">
            <a:avLst/>
          </a:prstGeom>
          <a:solidFill>
            <a:schemeClr val="bg2">
              <a:lumMod val="75000"/>
            </a:schemeClr>
          </a:solidFill>
        </p:spPr>
        <p:txBody>
          <a:bodyPr wrap="square" rtlCol="0">
            <a:spAutoFit/>
          </a:bodyPr>
          <a:lstStyle/>
          <a:p>
            <a:r>
              <a:rPr lang="id-ID" sz="1200" dirty="0" smtClean="0"/>
              <a:t>Penyimpanan ikonik</a:t>
            </a:r>
          </a:p>
          <a:p>
            <a:r>
              <a:rPr lang="id-ID" sz="1200" dirty="0" smtClean="0"/>
              <a:t>p. 86-87</a:t>
            </a:r>
            <a:endParaRPr lang="id-ID" sz="1600" dirty="0"/>
          </a:p>
        </p:txBody>
      </p:sp>
      <p:sp>
        <p:nvSpPr>
          <p:cNvPr id="3" name="TextBox 2"/>
          <p:cNvSpPr txBox="1"/>
          <p:nvPr/>
        </p:nvSpPr>
        <p:spPr>
          <a:xfrm>
            <a:off x="1066800" y="1507153"/>
            <a:ext cx="7308121" cy="4893647"/>
          </a:xfrm>
          <a:prstGeom prst="rect">
            <a:avLst/>
          </a:prstGeom>
          <a:noFill/>
        </p:spPr>
        <p:txBody>
          <a:bodyPr wrap="square" rtlCol="0">
            <a:spAutoFit/>
          </a:bodyPr>
          <a:lstStyle/>
          <a:p>
            <a:pPr marL="285750" indent="-285750">
              <a:buFont typeface="Arial" panose="020B0604020202020204" pitchFamily="34" charset="0"/>
              <a:buChar char="•"/>
            </a:pPr>
            <a:r>
              <a:rPr lang="id-ID" sz="2400" dirty="0" smtClean="0">
                <a:solidFill>
                  <a:schemeClr val="accent3">
                    <a:lumMod val="20000"/>
                    <a:lumOff val="80000"/>
                  </a:schemeClr>
                </a:solidFill>
                <a:latin typeface="Bookman Old Style" panose="02050604050505020204" pitchFamily="18" charset="0"/>
              </a:rPr>
              <a:t>Neisser (1967), iconic memory : kemampuan kesan-kesan visual utk menetap selama jangka waktu singkat (sehingga dapat diproses lebih lanjut).</a:t>
            </a:r>
          </a:p>
          <a:p>
            <a:pPr marL="285750" indent="-285750">
              <a:buFont typeface="Arial" panose="020B0604020202020204" pitchFamily="34" charset="0"/>
              <a:buChar char="•"/>
            </a:pPr>
            <a:r>
              <a:rPr lang="id-ID" sz="2400" dirty="0" smtClean="0">
                <a:solidFill>
                  <a:schemeClr val="accent3">
                    <a:lumMod val="20000"/>
                    <a:lumOff val="80000"/>
                  </a:schemeClr>
                </a:solidFill>
                <a:latin typeface="Bookman Old Style" panose="02050604050505020204" pitchFamily="18" charset="0"/>
              </a:rPr>
              <a:t>Memori ikonik seperti ‘arsip foto’ atau snapshot tentang medan penglihatan, bertahan hny 250 milidetik - 4 detik. </a:t>
            </a:r>
          </a:p>
          <a:p>
            <a:pPr marL="285750" indent="-285750">
              <a:buFont typeface="Arial" panose="020B0604020202020204" pitchFamily="34" charset="0"/>
              <a:buChar char="•"/>
            </a:pPr>
            <a:r>
              <a:rPr lang="id-ID" sz="2400" dirty="0" smtClean="0">
                <a:solidFill>
                  <a:schemeClr val="accent3">
                    <a:lumMod val="20000"/>
                    <a:lumOff val="80000"/>
                  </a:schemeClr>
                </a:solidFill>
                <a:latin typeface="Bookman Old Style" panose="02050604050505020204" pitchFamily="18" charset="0"/>
              </a:rPr>
              <a:t>Hasil penelitian Sperling: jika ikon (atau kesan visual) sedang memudar saat partisipan berusaha melaporkan seluruh huruf dalam penyimpanan ikoniknya, maka partisipan mkn hanya melaporkan sebagian dari keseluruhan huruf tersebut. </a:t>
            </a:r>
            <a:endParaRPr lang="id-ID" sz="2400" dirty="0">
              <a:solidFill>
                <a:schemeClr val="accent3">
                  <a:lumMod val="20000"/>
                  <a:lumOff val="80000"/>
                </a:schemeClr>
              </a:solidFill>
            </a:endParaRPr>
          </a:p>
        </p:txBody>
      </p:sp>
    </p:spTree>
    <p:extLst>
      <p:ext uri="{BB962C8B-B14F-4D97-AF65-F5344CB8AC3E}">
        <p14:creationId xmlns:p14="http://schemas.microsoft.com/office/powerpoint/2010/main" val="3989300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left)">
                                      <p:cBhvr>
                                        <p:cTn id="12" dur="125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left)">
                                      <p:cBhvr>
                                        <p:cTn id="17" dur="125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left)">
                                      <p:cBhvr>
                                        <p:cTn id="22" dur="125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txBox="1">
            <a:spLocks/>
          </p:cNvSpPr>
          <p:nvPr/>
        </p:nvSpPr>
        <p:spPr>
          <a:xfrm>
            <a:off x="838200" y="621420"/>
            <a:ext cx="7765321" cy="716721"/>
          </a:xfrm>
          <a:prstGeom prst="rect">
            <a:avLst/>
          </a:prstGeom>
        </p:spPr>
        <p:txBody>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r>
              <a:rPr lang="id-ID" dirty="0" smtClean="0">
                <a:solidFill>
                  <a:schemeClr val="bg1">
                    <a:lumMod val="95000"/>
                    <a:lumOff val="5000"/>
                  </a:schemeClr>
                </a:solidFill>
              </a:rPr>
              <a:t>Memori kerja</a:t>
            </a:r>
            <a:endParaRPr lang="id-ID" dirty="0">
              <a:solidFill>
                <a:schemeClr val="bg1">
                  <a:lumMod val="95000"/>
                  <a:lumOff val="5000"/>
                </a:schemeClr>
              </a:solidFill>
            </a:endParaRPr>
          </a:p>
        </p:txBody>
      </p:sp>
      <p:sp>
        <p:nvSpPr>
          <p:cNvPr id="5" name="TextBox 4"/>
          <p:cNvSpPr txBox="1"/>
          <p:nvPr/>
        </p:nvSpPr>
        <p:spPr>
          <a:xfrm>
            <a:off x="152400" y="159755"/>
            <a:ext cx="1828800" cy="461665"/>
          </a:xfrm>
          <a:prstGeom prst="rect">
            <a:avLst/>
          </a:prstGeom>
          <a:solidFill>
            <a:schemeClr val="bg2">
              <a:lumMod val="75000"/>
            </a:schemeClr>
          </a:solidFill>
        </p:spPr>
        <p:txBody>
          <a:bodyPr wrap="square" rtlCol="0">
            <a:spAutoFit/>
          </a:bodyPr>
          <a:lstStyle/>
          <a:p>
            <a:r>
              <a:rPr lang="id-ID" sz="1200" dirty="0" smtClean="0"/>
              <a:t>Penyimpanan ekhoik</a:t>
            </a:r>
          </a:p>
          <a:p>
            <a:r>
              <a:rPr lang="id-ID" sz="1200" dirty="0" smtClean="0"/>
              <a:t>p. 87-89</a:t>
            </a:r>
            <a:endParaRPr lang="id-ID" sz="1600" dirty="0"/>
          </a:p>
        </p:txBody>
      </p:sp>
      <p:sp>
        <p:nvSpPr>
          <p:cNvPr id="3" name="Rectangle 2"/>
          <p:cNvSpPr/>
          <p:nvPr/>
        </p:nvSpPr>
        <p:spPr>
          <a:xfrm>
            <a:off x="1143000" y="1524000"/>
            <a:ext cx="7791945" cy="4524315"/>
          </a:xfrm>
          <a:prstGeom prst="rect">
            <a:avLst/>
          </a:prstGeom>
        </p:spPr>
        <p:txBody>
          <a:bodyPr wrap="square">
            <a:spAutoFit/>
          </a:bodyPr>
          <a:lstStyle/>
          <a:p>
            <a:pPr marL="342900" indent="-342900">
              <a:buFont typeface="Arial" panose="020B0604020202020204" pitchFamily="34" charset="0"/>
              <a:buChar char="•"/>
            </a:pPr>
            <a:r>
              <a:rPr lang="id-ID" sz="2400" dirty="0">
                <a:solidFill>
                  <a:schemeClr val="accent3">
                    <a:lumMod val="20000"/>
                    <a:lumOff val="80000"/>
                  </a:schemeClr>
                </a:solidFill>
                <a:latin typeface="Bookman Old Style" panose="02050604050505020204" pitchFamily="18" charset="0"/>
              </a:rPr>
              <a:t>Neisser (1967), </a:t>
            </a:r>
            <a:r>
              <a:rPr lang="id-ID" sz="2400" dirty="0" smtClean="0">
                <a:solidFill>
                  <a:schemeClr val="accent3">
                    <a:lumMod val="20000"/>
                    <a:lumOff val="80000"/>
                  </a:schemeClr>
                </a:solidFill>
                <a:latin typeface="Bookman Old Style" panose="02050604050505020204" pitchFamily="18" charset="0"/>
              </a:rPr>
              <a:t>echoic memory </a:t>
            </a:r>
            <a:r>
              <a:rPr lang="id-ID" sz="2400" dirty="0">
                <a:solidFill>
                  <a:schemeClr val="accent3">
                    <a:lumMod val="20000"/>
                    <a:lumOff val="80000"/>
                  </a:schemeClr>
                </a:solidFill>
                <a:latin typeface="Bookman Old Style" panose="02050604050505020204" pitchFamily="18" charset="0"/>
              </a:rPr>
              <a:t>: </a:t>
            </a:r>
            <a:r>
              <a:rPr lang="id-ID" sz="2400" dirty="0" smtClean="0">
                <a:solidFill>
                  <a:schemeClr val="accent3">
                    <a:lumMod val="20000"/>
                    <a:lumOff val="80000"/>
                  </a:schemeClr>
                </a:solidFill>
                <a:latin typeface="Bookman Old Style" panose="02050604050505020204" pitchFamily="18" charset="0"/>
              </a:rPr>
              <a:t>penyimpanan kesan-kesan auditori dalam waktu singkat, sebagaimana memori ikonik, selama 250 milidetik – 4 detik.</a:t>
            </a:r>
          </a:p>
          <a:p>
            <a:pPr marL="342900" indent="-342900">
              <a:buFont typeface="Arial" panose="020B0604020202020204" pitchFamily="34" charset="0"/>
              <a:buChar char="•"/>
            </a:pPr>
            <a:r>
              <a:rPr lang="id-ID" sz="2400" dirty="0" smtClean="0">
                <a:solidFill>
                  <a:schemeClr val="accent3">
                    <a:lumMod val="20000"/>
                    <a:lumOff val="80000"/>
                  </a:schemeClr>
                </a:solidFill>
                <a:latin typeface="Bookman Old Style" panose="02050604050505020204" pitchFamily="18" charset="0"/>
              </a:rPr>
              <a:t>Informasi yg terkandung dlm 1 bag kecil percakapan, musik, atau bunyi2an lain tdk akan bermakna kecuali ditempatkan dalam konteks yg tepat, bersama suara2 lain.</a:t>
            </a:r>
          </a:p>
          <a:p>
            <a:pPr marL="342900" indent="-342900">
              <a:buFont typeface="Arial" panose="020B0604020202020204" pitchFamily="34" charset="0"/>
              <a:buChar char="•"/>
            </a:pPr>
            <a:r>
              <a:rPr lang="id-ID" sz="2400" dirty="0" smtClean="0">
                <a:solidFill>
                  <a:schemeClr val="accent3">
                    <a:lumMod val="20000"/>
                    <a:lumOff val="80000"/>
                  </a:schemeClr>
                </a:solidFill>
                <a:latin typeface="Bookman Old Style" panose="02050604050505020204" pitchFamily="18" charset="0"/>
              </a:rPr>
              <a:t>Penyimpanan ekhoik berfungsi sbg ‘lem’ yg scr singkat menyimpan informasi auditorik sehingga seluruh informasi auditorik dapat dipahami.    </a:t>
            </a:r>
            <a:endParaRPr lang="id-ID" sz="2400" dirty="0">
              <a:solidFill>
                <a:schemeClr val="accent3">
                  <a:lumMod val="20000"/>
                  <a:lumOff val="80000"/>
                </a:schemeClr>
              </a:solidFill>
              <a:latin typeface="Bookman Old Style" panose="02050604050505020204" pitchFamily="18" charset="0"/>
            </a:endParaRPr>
          </a:p>
        </p:txBody>
      </p:sp>
    </p:spTree>
    <p:extLst>
      <p:ext uri="{BB962C8B-B14F-4D97-AF65-F5344CB8AC3E}">
        <p14:creationId xmlns:p14="http://schemas.microsoft.com/office/powerpoint/2010/main" val="3319849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left)">
                                      <p:cBhvr>
                                        <p:cTn id="12" dur="1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left)">
                                      <p:cBhvr>
                                        <p:cTn id="17" dur="1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left)">
                                      <p:cBhvr>
                                        <p:cTn id="22"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54100" y="229165"/>
            <a:ext cx="7429499" cy="1478570"/>
          </a:xfrm>
        </p:spPr>
        <p:txBody>
          <a:bodyPr/>
          <a:lstStyle/>
          <a:p>
            <a:pPr algn="ctr"/>
            <a:r>
              <a:rPr lang="id-ID" dirty="0" smtClean="0">
                <a:solidFill>
                  <a:schemeClr val="bg1">
                    <a:lumMod val="95000"/>
                    <a:lumOff val="5000"/>
                  </a:schemeClr>
                </a:solidFill>
              </a:rPr>
              <a:t>SEJARAH RISET MEMORI KERJA</a:t>
            </a:r>
            <a:endParaRPr lang="id-ID" dirty="0">
              <a:solidFill>
                <a:schemeClr val="bg1">
                  <a:lumMod val="95000"/>
                  <a:lumOff val="5000"/>
                </a:schemeClr>
              </a:solidFill>
            </a:endParaRPr>
          </a:p>
        </p:txBody>
      </p:sp>
      <p:sp>
        <p:nvSpPr>
          <p:cNvPr id="2" name="Content Placeholder 1"/>
          <p:cNvSpPr>
            <a:spLocks noGrp="1"/>
          </p:cNvSpPr>
          <p:nvPr>
            <p:ph idx="1"/>
          </p:nvPr>
        </p:nvSpPr>
        <p:spPr>
          <a:xfrm>
            <a:off x="1054100" y="1524000"/>
            <a:ext cx="7429499" cy="5023830"/>
          </a:xfrm>
        </p:spPr>
        <p:txBody>
          <a:bodyPr>
            <a:noAutofit/>
          </a:bodyPr>
          <a:lstStyle/>
          <a:p>
            <a:pPr algn="just">
              <a:lnSpc>
                <a:spcPct val="100000"/>
              </a:lnSpc>
            </a:pPr>
            <a:r>
              <a:rPr lang="id-ID" sz="2000" b="1" dirty="0" smtClean="0">
                <a:solidFill>
                  <a:schemeClr val="bg1"/>
                </a:solidFill>
                <a:latin typeface="Bookman Old Style" panose="02050604050505020204" pitchFamily="18" charset="0"/>
              </a:rPr>
              <a:t>William James</a:t>
            </a:r>
            <a:r>
              <a:rPr lang="id-ID" sz="2000" dirty="0" smtClean="0">
                <a:solidFill>
                  <a:schemeClr val="tx1">
                    <a:lumMod val="95000"/>
                  </a:schemeClr>
                </a:solidFill>
                <a:latin typeface="Bookman Old Style" panose="02050604050505020204" pitchFamily="18" charset="0"/>
              </a:rPr>
              <a:t>, </a:t>
            </a:r>
            <a:r>
              <a:rPr lang="id-ID" sz="2000" dirty="0" smtClean="0">
                <a:solidFill>
                  <a:schemeClr val="bg1"/>
                </a:solidFill>
                <a:latin typeface="Bookman Old Style" panose="02050604050505020204" pitchFamily="18" charset="0"/>
              </a:rPr>
              <a:t>pd akhir thn 1800-an </a:t>
            </a:r>
            <a:r>
              <a:rPr lang="id-ID" sz="2000" dirty="0" smtClean="0">
                <a:solidFill>
                  <a:schemeClr val="tx1">
                    <a:lumMod val="95000"/>
                  </a:schemeClr>
                </a:solidFill>
                <a:latin typeface="Bookman Old Style" panose="02050604050505020204" pitchFamily="18" charset="0"/>
              </a:rPr>
              <a:t>membedakan memori langsung-immediate memory- sbg memori primer dan memori tidak langsung-indirect memory- sbg memori sekunder.</a:t>
            </a:r>
          </a:p>
          <a:p>
            <a:pPr algn="just">
              <a:lnSpc>
                <a:spcPct val="100000"/>
              </a:lnSpc>
            </a:pPr>
            <a:r>
              <a:rPr lang="id-ID" sz="2000" dirty="0" smtClean="0">
                <a:solidFill>
                  <a:schemeClr val="tx1">
                    <a:lumMod val="95000"/>
                  </a:schemeClr>
                </a:solidFill>
                <a:latin typeface="Bookman Old Style" panose="02050604050505020204" pitchFamily="18" charset="0"/>
              </a:rPr>
              <a:t>Struktur memori tsb tersusun berdasarkan introspeksi;memori sekunder dianggap sbg suatu tempat penyimpanan informasi yg ‘gelap’; yg menyimpan informasi2 (atau pengalaman) yg pernah dialami, namun tidak dapat diakses lagi.</a:t>
            </a:r>
          </a:p>
          <a:p>
            <a:pPr algn="just">
              <a:lnSpc>
                <a:spcPct val="100000"/>
              </a:lnSpc>
            </a:pPr>
            <a:r>
              <a:rPr lang="id-ID" sz="2000" dirty="0" smtClean="0">
                <a:solidFill>
                  <a:schemeClr val="tx1">
                    <a:lumMod val="95000"/>
                  </a:schemeClr>
                </a:solidFill>
                <a:latin typeface="Bookman Old Style" panose="02050604050505020204" pitchFamily="18" charset="0"/>
              </a:rPr>
              <a:t>Memori primer-yg mirip dg memori jangka pendek- tdk pernah meninggalkan kesadaran dan senantiasa menyediakan ‘tayangan’ peristiwa2 yg telah dialami.</a:t>
            </a:r>
          </a:p>
          <a:p>
            <a:pPr algn="just">
              <a:lnSpc>
                <a:spcPct val="100000"/>
              </a:lnSpc>
            </a:pPr>
            <a:r>
              <a:rPr lang="id-ID" sz="2000" dirty="0" smtClean="0">
                <a:solidFill>
                  <a:schemeClr val="tx1">
                    <a:lumMod val="95000"/>
                  </a:schemeClr>
                </a:solidFill>
                <a:latin typeface="Bookman Old Style" panose="02050604050505020204" pitchFamily="18" charset="0"/>
              </a:rPr>
              <a:t>Memori sekunder-memori jangka panjang- adalah jalur2 yg ‘terpahat’ dalam jaringan otak manusia, dan setiap mns memiliki struktur jalur yg berbeda.</a:t>
            </a:r>
            <a:endParaRPr lang="en-US" sz="2000" dirty="0">
              <a:solidFill>
                <a:schemeClr val="tx1">
                  <a:lumMod val="95000"/>
                </a:schemeClr>
              </a:solidFill>
              <a:latin typeface="Bookman Old Style" panose="02050604050505020204" pitchFamily="18" charset="0"/>
            </a:endParaRPr>
          </a:p>
        </p:txBody>
      </p:sp>
      <p:sp>
        <p:nvSpPr>
          <p:cNvPr id="4" name="TextBox 3"/>
          <p:cNvSpPr txBox="1"/>
          <p:nvPr/>
        </p:nvSpPr>
        <p:spPr>
          <a:xfrm>
            <a:off x="152400" y="159755"/>
            <a:ext cx="2362200" cy="276999"/>
          </a:xfrm>
          <a:prstGeom prst="rect">
            <a:avLst/>
          </a:prstGeom>
          <a:solidFill>
            <a:schemeClr val="bg2">
              <a:lumMod val="75000"/>
            </a:schemeClr>
          </a:solidFill>
        </p:spPr>
        <p:txBody>
          <a:bodyPr wrap="square" rtlCol="0">
            <a:spAutoFit/>
          </a:bodyPr>
          <a:lstStyle/>
          <a:p>
            <a:r>
              <a:rPr lang="id-ID" sz="1200" dirty="0" smtClean="0"/>
              <a:t>Model-model memori ganda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wipe(left)">
                                      <p:cBhvr>
                                        <p:cTn id="12" dur="125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wipe(left)">
                                      <p:cBhvr>
                                        <p:cTn id="17" dur="125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wipe(left)">
                                      <p:cBhvr>
                                        <p:cTn id="22" dur="1250"/>
                                        <p:tgtEl>
                                          <p:spTgt spid="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Effect transition="in" filter="wipe(left)">
                                      <p:cBhvr>
                                        <p:cTn id="27" dur="125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159755"/>
            <a:ext cx="2362200" cy="276999"/>
          </a:xfrm>
          <a:prstGeom prst="rect">
            <a:avLst/>
          </a:prstGeom>
          <a:solidFill>
            <a:schemeClr val="bg2">
              <a:lumMod val="75000"/>
            </a:schemeClr>
          </a:solidFill>
        </p:spPr>
        <p:txBody>
          <a:bodyPr wrap="square" rtlCol="0">
            <a:spAutoFit/>
          </a:bodyPr>
          <a:lstStyle/>
          <a:p>
            <a:r>
              <a:rPr lang="id-ID" sz="1200" dirty="0" smtClean="0"/>
              <a:t>Model-model memori ganda</a:t>
            </a:r>
          </a:p>
        </p:txBody>
      </p:sp>
      <p:sp>
        <p:nvSpPr>
          <p:cNvPr id="6" name="Content Placeholder 1"/>
          <p:cNvSpPr txBox="1">
            <a:spLocks/>
          </p:cNvSpPr>
          <p:nvPr/>
        </p:nvSpPr>
        <p:spPr>
          <a:xfrm>
            <a:off x="1066800" y="457200"/>
            <a:ext cx="7429499" cy="6248400"/>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algn="just">
              <a:lnSpc>
                <a:spcPct val="100000"/>
              </a:lnSpc>
            </a:pPr>
            <a:r>
              <a:rPr lang="id-ID" sz="1900" dirty="0" smtClean="0">
                <a:solidFill>
                  <a:schemeClr val="tx1">
                    <a:lumMod val="95000"/>
                  </a:schemeClr>
                </a:solidFill>
                <a:latin typeface="Bookman Old Style" panose="02050604050505020204" pitchFamily="18" charset="0"/>
              </a:rPr>
              <a:t>Hubungan memori primer dan sekunder dibuktikan oleh Waugh dan Norman, th 1965, bhw jk sebuah item memasuki memori primer dan kmd disimpan disana, melalui latihan pengulangan, atau dilupakan. Dgn menggunakan pengulangan </a:t>
            </a:r>
            <a:r>
              <a:rPr lang="id-ID" sz="1900" dirty="0">
                <a:solidFill>
                  <a:schemeClr val="tx1">
                    <a:lumMod val="95000"/>
                  </a:schemeClr>
                </a:solidFill>
                <a:latin typeface="Bookman Old Style" panose="02050604050505020204" pitchFamily="18" charset="0"/>
              </a:rPr>
              <a:t>(</a:t>
            </a:r>
            <a:r>
              <a:rPr lang="id-ID" sz="1900" dirty="0" smtClean="0">
                <a:solidFill>
                  <a:schemeClr val="tx1">
                    <a:lumMod val="95000"/>
                  </a:schemeClr>
                </a:solidFill>
                <a:latin typeface="Bookman Old Style" panose="02050604050505020204" pitchFamily="18" charset="0"/>
              </a:rPr>
              <a:t>rehearsal), item tsb memasuki memori sekunder dan selanjutnya menjadi bagian dari memori permanen.</a:t>
            </a:r>
          </a:p>
          <a:p>
            <a:pPr algn="just">
              <a:lnSpc>
                <a:spcPct val="100000"/>
              </a:lnSpc>
            </a:pPr>
            <a:r>
              <a:rPr lang="id-ID" sz="1900" dirty="0" smtClean="0">
                <a:solidFill>
                  <a:schemeClr val="tx1">
                    <a:lumMod val="95000"/>
                  </a:schemeClr>
                </a:solidFill>
                <a:latin typeface="Bookman Old Style" panose="02050604050505020204" pitchFamily="18" charset="0"/>
              </a:rPr>
              <a:t>Selanjutnya, </a:t>
            </a:r>
            <a:r>
              <a:rPr lang="id-ID" sz="1900" b="1" dirty="0" smtClean="0">
                <a:solidFill>
                  <a:schemeClr val="bg1"/>
                </a:solidFill>
                <a:latin typeface="Bookman Old Style" panose="02050604050505020204" pitchFamily="18" charset="0"/>
              </a:rPr>
              <a:t>Waugh dan Norman</a:t>
            </a:r>
            <a:r>
              <a:rPr lang="id-ID" sz="1900" dirty="0" smtClean="0">
                <a:solidFill>
                  <a:schemeClr val="bg1"/>
                </a:solidFill>
                <a:latin typeface="Bookman Old Style" panose="02050604050505020204" pitchFamily="18" charset="0"/>
              </a:rPr>
              <a:t>, pd thn 1965, </a:t>
            </a:r>
            <a:r>
              <a:rPr lang="id-ID" sz="1900" dirty="0" smtClean="0">
                <a:solidFill>
                  <a:schemeClr val="tx1">
                    <a:lumMod val="95000"/>
                  </a:schemeClr>
                </a:solidFill>
                <a:latin typeface="Bookman Old Style" panose="02050604050505020204" pitchFamily="18" charset="0"/>
              </a:rPr>
              <a:t>memperkenalkan model dualistik, model behavioral modern pertama, dg ‘meminjam’ model James; dg mengenalkan metafor ‘kotak-kotak di kepala’ atau ‘boxes in the head’ yg menggambarkan memori sbg suatu diagram flow-chart. Ditemukan bhw hilangnya informasi dlm sistem penyimpanan memori jangka pendek tdk terjadi karena ‘seiring berlalunya waktu’ namun lbh karena item2 baru ‘menindihi’ item2 lama saat ruang penyimpanan penuh.</a:t>
            </a:r>
          </a:p>
          <a:p>
            <a:pPr algn="just">
              <a:lnSpc>
                <a:spcPct val="100000"/>
              </a:lnSpc>
            </a:pPr>
            <a:r>
              <a:rPr lang="id-ID" sz="1900" dirty="0" smtClean="0">
                <a:solidFill>
                  <a:schemeClr val="tx1">
                    <a:lumMod val="95000"/>
                  </a:schemeClr>
                </a:solidFill>
                <a:latin typeface="Bookman Old Style" panose="02050604050505020204" pitchFamily="18" charset="0"/>
              </a:rPr>
              <a:t>Tingkat kecepatan lupa dpat terjadi lebih dipengaruhi oleh interferensi informasi2 baru dibandingkan oleh menghilang (decay) yg tjd dg sendirinya seiring berlalunya waktu.</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iterate type="lt">
                                    <p:tmPct val="10000"/>
                                  </p:iterate>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down)">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iterate type="lt">
                                    <p:tmPct val="10000"/>
                                  </p:iterate>
                                  <p:childTnLst>
                                    <p:set>
                                      <p:cBhvr>
                                        <p:cTn id="11" dur="1" fill="hold">
                                          <p:stCondLst>
                                            <p:cond delay="0"/>
                                          </p:stCondLst>
                                        </p:cTn>
                                        <p:tgtEl>
                                          <p:spTgt spid="6">
                                            <p:txEl>
                                              <p:pRg st="1" end="1"/>
                                            </p:txEl>
                                          </p:spTgt>
                                        </p:tgtEl>
                                        <p:attrNameLst>
                                          <p:attrName>style.visibility</p:attrName>
                                        </p:attrNameLst>
                                      </p:cBhvr>
                                      <p:to>
                                        <p:strVal val="visible"/>
                                      </p:to>
                                    </p:set>
                                    <p:animEffect transition="in" filter="wipe(down)">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iterate type="lt">
                                    <p:tmPct val="10000"/>
                                  </p:iterate>
                                  <p:childTnLst>
                                    <p:set>
                                      <p:cBhvr>
                                        <p:cTn id="16" dur="1" fill="hold">
                                          <p:stCondLst>
                                            <p:cond delay="0"/>
                                          </p:stCondLst>
                                        </p:cTn>
                                        <p:tgtEl>
                                          <p:spTgt spid="6">
                                            <p:txEl>
                                              <p:pRg st="2" end="2"/>
                                            </p:txEl>
                                          </p:spTgt>
                                        </p:tgtEl>
                                        <p:attrNameLst>
                                          <p:attrName>style.visibility</p:attrName>
                                        </p:attrNameLst>
                                      </p:cBhvr>
                                      <p:to>
                                        <p:strVal val="visible"/>
                                      </p:to>
                                    </p:set>
                                    <p:animEffect transition="in" filter="wipe(down)">
                                      <p:cBhvr>
                                        <p:cTn id="17"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159755"/>
            <a:ext cx="2362200" cy="276999"/>
          </a:xfrm>
          <a:prstGeom prst="rect">
            <a:avLst/>
          </a:prstGeom>
          <a:solidFill>
            <a:schemeClr val="bg2">
              <a:lumMod val="75000"/>
            </a:schemeClr>
          </a:solidFill>
        </p:spPr>
        <p:txBody>
          <a:bodyPr wrap="square" rtlCol="0">
            <a:spAutoFit/>
          </a:bodyPr>
          <a:lstStyle/>
          <a:p>
            <a:r>
              <a:rPr lang="id-ID" sz="1200" dirty="0" smtClean="0"/>
              <a:t>Model-model memori ganda</a:t>
            </a:r>
          </a:p>
        </p:txBody>
      </p:sp>
      <p:sp>
        <p:nvSpPr>
          <p:cNvPr id="6" name="Content Placeholder 1"/>
          <p:cNvSpPr txBox="1">
            <a:spLocks/>
          </p:cNvSpPr>
          <p:nvPr/>
        </p:nvSpPr>
        <p:spPr>
          <a:xfrm>
            <a:off x="1066800" y="457200"/>
            <a:ext cx="7429499" cy="6172200"/>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algn="just">
              <a:lnSpc>
                <a:spcPct val="100000"/>
              </a:lnSpc>
            </a:pPr>
            <a:r>
              <a:rPr lang="id-ID" sz="2000" b="1" dirty="0" smtClean="0">
                <a:solidFill>
                  <a:schemeClr val="bg1"/>
                </a:solidFill>
                <a:latin typeface="Bookman Old Style" panose="02050604050505020204" pitchFamily="18" charset="0"/>
              </a:rPr>
              <a:t>Atkinson dan Shiffrin, pd thn 1968, </a:t>
            </a:r>
            <a:r>
              <a:rPr lang="id-ID" sz="2000" dirty="0" smtClean="0">
                <a:solidFill>
                  <a:schemeClr val="tx1">
                    <a:lumMod val="95000"/>
                  </a:schemeClr>
                </a:solidFill>
                <a:latin typeface="Bookman Old Style" panose="02050604050505020204" pitchFamily="18" charset="0"/>
              </a:rPr>
              <a:t>mengemukakan model dg meminjam konsep dualistik memori Waugh dan Norman; ‘struktur2 memori bersifat stabil dan proses2 kontrol berupa faktor2 tdk tetap; dimana terdapat lbh banyak subsistem dlm STM dan LTM.</a:t>
            </a:r>
          </a:p>
          <a:p>
            <a:pPr algn="just">
              <a:lnSpc>
                <a:spcPct val="100000"/>
              </a:lnSpc>
            </a:pPr>
            <a:r>
              <a:rPr lang="id-ID" sz="2000" dirty="0" smtClean="0">
                <a:solidFill>
                  <a:schemeClr val="tx1">
                    <a:lumMod val="95000"/>
                  </a:schemeClr>
                </a:solidFill>
                <a:latin typeface="Bookman Old Style" panose="02050604050505020204" pitchFamily="18" charset="0"/>
              </a:rPr>
              <a:t>Memori terdiri dari 3 area penyimpanan yaitu register sensorik, penyimpanan jangka pendek, dan penyimpanan jangka panjang.</a:t>
            </a:r>
          </a:p>
          <a:p>
            <a:pPr algn="just">
              <a:lnSpc>
                <a:spcPct val="100000"/>
              </a:lnSpc>
            </a:pPr>
            <a:r>
              <a:rPr lang="id-ID" sz="2000" dirty="0" smtClean="0">
                <a:solidFill>
                  <a:schemeClr val="tx1">
                    <a:lumMod val="95000"/>
                  </a:schemeClr>
                </a:solidFill>
                <a:latin typeface="Bookman Old Style" panose="02050604050505020204" pitchFamily="18" charset="0"/>
              </a:rPr>
              <a:t>‘memori’ mengacu pd data2 yg disimpan; ‘penyimpanan atau store’ mengacu pd komponen struktural yg berisi informasi.</a:t>
            </a:r>
          </a:p>
          <a:p>
            <a:pPr algn="just">
              <a:lnSpc>
                <a:spcPct val="100000"/>
              </a:lnSpc>
            </a:pPr>
            <a:r>
              <a:rPr lang="id-ID" sz="2000" dirty="0" smtClean="0">
                <a:solidFill>
                  <a:schemeClr val="tx1">
                    <a:lumMod val="95000"/>
                  </a:schemeClr>
                </a:solidFill>
                <a:latin typeface="Bookman Old Style" panose="02050604050505020204" pitchFamily="18" charset="0"/>
              </a:rPr>
              <a:t>Informasi dlm STM dpt ditransfer ke LTM, sdgkan informasi lain dipertahankan slm bbrp mnt dlm STM namun tdk pernah masuk ke LTM. Penyimpanan STM dipandang sbg suatu </a:t>
            </a:r>
            <a:r>
              <a:rPr lang="id-ID" sz="2000" b="1" i="1" dirty="0" smtClean="0">
                <a:solidFill>
                  <a:srgbClr val="FFFF00"/>
                </a:solidFill>
                <a:latin typeface="Bookman Old Style" panose="02050604050505020204" pitchFamily="18" charset="0"/>
              </a:rPr>
              <a:t>sistem kerja –working system-</a:t>
            </a:r>
            <a:r>
              <a:rPr lang="id-ID" sz="2000" b="1" i="1" dirty="0" smtClean="0">
                <a:solidFill>
                  <a:schemeClr val="tx1">
                    <a:lumMod val="95000"/>
                  </a:schemeClr>
                </a:solidFill>
                <a:latin typeface="Bookman Old Style" panose="02050604050505020204" pitchFamily="18" charset="0"/>
              </a:rPr>
              <a:t>, </a:t>
            </a:r>
            <a:r>
              <a:rPr lang="id-ID" sz="2000" dirty="0" smtClean="0">
                <a:solidFill>
                  <a:schemeClr val="tx1">
                    <a:lumMod val="95000"/>
                  </a:schemeClr>
                </a:solidFill>
                <a:latin typeface="Bookman Old Style" panose="02050604050505020204" pitchFamily="18" charset="0"/>
              </a:rPr>
              <a:t>yg di dalamnya informasi2 yg masuk akan memudar dan menghilang dg cepat. Penyimpanan LTM lbh permanen, sekalipun terkadang tdk dpt diakses akibat ada interferensi informasi baru.</a:t>
            </a:r>
          </a:p>
        </p:txBody>
      </p:sp>
    </p:spTree>
    <p:extLst>
      <p:ext uri="{BB962C8B-B14F-4D97-AF65-F5344CB8AC3E}">
        <p14:creationId xmlns:p14="http://schemas.microsoft.com/office/powerpoint/2010/main" val="939726022"/>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left)">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wipe(left)">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wipe(left)">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wipe(left)">
                                      <p:cBhvr>
                                        <p:cTn id="22"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4294967295"/>
          </p:nvPr>
        </p:nvSpPr>
        <p:spPr>
          <a:xfrm>
            <a:off x="3695700" y="2781300"/>
            <a:ext cx="27432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id-ID" dirty="0" smtClean="0"/>
              <a:t>Register sensori</a:t>
            </a:r>
            <a:endParaRPr lang="id-ID" dirty="0"/>
          </a:p>
        </p:txBody>
      </p:sp>
      <p:sp>
        <p:nvSpPr>
          <p:cNvPr id="2" name="Title 1"/>
          <p:cNvSpPr>
            <a:spLocks noGrp="1"/>
          </p:cNvSpPr>
          <p:nvPr>
            <p:ph type="title" idx="4294967295"/>
          </p:nvPr>
        </p:nvSpPr>
        <p:spPr>
          <a:xfrm>
            <a:off x="952500" y="457200"/>
            <a:ext cx="7467600" cy="1143000"/>
          </a:xfrm>
        </p:spPr>
        <p:txBody>
          <a:bodyPr/>
          <a:lstStyle/>
          <a:p>
            <a:pPr algn="ctr"/>
            <a:r>
              <a:rPr lang="id-ID" dirty="0" smtClean="0">
                <a:solidFill>
                  <a:schemeClr val="tx2">
                    <a:lumMod val="10000"/>
                  </a:schemeClr>
                </a:solidFill>
              </a:rPr>
              <a:t>Model Atkinson &amp; Shiffrin</a:t>
            </a:r>
            <a:br>
              <a:rPr lang="id-ID" dirty="0" smtClean="0">
                <a:solidFill>
                  <a:schemeClr val="tx2">
                    <a:lumMod val="10000"/>
                  </a:schemeClr>
                </a:solidFill>
              </a:rPr>
            </a:br>
            <a:r>
              <a:rPr lang="id-ID" sz="1200" dirty="0" smtClean="0">
                <a:solidFill>
                  <a:schemeClr val="tx2">
                    <a:lumMod val="10000"/>
                  </a:schemeClr>
                </a:solidFill>
              </a:rPr>
              <a:t>-versi singkat-</a:t>
            </a:r>
            <a:endParaRPr lang="id-ID" dirty="0">
              <a:solidFill>
                <a:schemeClr val="tx2">
                  <a:lumMod val="10000"/>
                </a:schemeClr>
              </a:solidFill>
            </a:endParaRPr>
          </a:p>
        </p:txBody>
      </p:sp>
      <p:sp>
        <p:nvSpPr>
          <p:cNvPr id="4" name="Rectangle 3"/>
          <p:cNvSpPr/>
          <p:nvPr/>
        </p:nvSpPr>
        <p:spPr>
          <a:xfrm>
            <a:off x="5257800" y="1905000"/>
            <a:ext cx="1752600"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t>Input stimulus</a:t>
            </a:r>
            <a:endParaRPr lang="id-ID" dirty="0"/>
          </a:p>
        </p:txBody>
      </p:sp>
      <p:sp>
        <p:nvSpPr>
          <p:cNvPr id="7" name="Rectangle 6"/>
          <p:cNvSpPr/>
          <p:nvPr/>
        </p:nvSpPr>
        <p:spPr>
          <a:xfrm>
            <a:off x="762000" y="2438400"/>
            <a:ext cx="17526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t>Hilang dari register sensori</a:t>
            </a:r>
            <a:endParaRPr lang="id-ID" dirty="0"/>
          </a:p>
        </p:txBody>
      </p:sp>
      <p:sp>
        <p:nvSpPr>
          <p:cNvPr id="8" name="Rectangle 7"/>
          <p:cNvSpPr/>
          <p:nvPr/>
        </p:nvSpPr>
        <p:spPr>
          <a:xfrm>
            <a:off x="914400" y="3886200"/>
            <a:ext cx="17526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600" dirty="0" smtClean="0"/>
              <a:t>Hilang dari memori jangka pendek</a:t>
            </a:r>
            <a:endParaRPr lang="id-ID" sz="1600" dirty="0"/>
          </a:p>
        </p:txBody>
      </p:sp>
      <p:sp>
        <p:nvSpPr>
          <p:cNvPr id="9" name="Rectangle 8"/>
          <p:cNvSpPr/>
          <p:nvPr/>
        </p:nvSpPr>
        <p:spPr>
          <a:xfrm>
            <a:off x="838200" y="5257800"/>
            <a:ext cx="17526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600" dirty="0" smtClean="0"/>
              <a:t>Hilang dari memori jangka panjang</a:t>
            </a:r>
            <a:endParaRPr lang="id-ID" sz="1600" dirty="0"/>
          </a:p>
        </p:txBody>
      </p:sp>
      <p:sp>
        <p:nvSpPr>
          <p:cNvPr id="10" name="Rectangle 9"/>
          <p:cNvSpPr/>
          <p:nvPr/>
        </p:nvSpPr>
        <p:spPr>
          <a:xfrm>
            <a:off x="4572000" y="4038600"/>
            <a:ext cx="29718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t>Memori jangka pendek / memori kerja</a:t>
            </a:r>
            <a:endParaRPr lang="id-ID" dirty="0"/>
          </a:p>
        </p:txBody>
      </p:sp>
      <p:sp>
        <p:nvSpPr>
          <p:cNvPr id="11" name="Rectangle 10"/>
          <p:cNvSpPr/>
          <p:nvPr/>
        </p:nvSpPr>
        <p:spPr>
          <a:xfrm>
            <a:off x="3810000" y="5334000"/>
            <a:ext cx="45720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400" dirty="0" smtClean="0"/>
              <a:t>Memori jangka panjang</a:t>
            </a:r>
            <a:endParaRPr lang="id-ID" sz="2400" dirty="0"/>
          </a:p>
        </p:txBody>
      </p:sp>
      <p:cxnSp>
        <p:nvCxnSpPr>
          <p:cNvPr id="13" name="Straight Arrow Connector 12"/>
          <p:cNvCxnSpPr/>
          <p:nvPr/>
        </p:nvCxnSpPr>
        <p:spPr>
          <a:xfrm flipH="1">
            <a:off x="2590800" y="3048000"/>
            <a:ext cx="53340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5" name="Straight Arrow Connector 14"/>
          <p:cNvCxnSpPr/>
          <p:nvPr/>
        </p:nvCxnSpPr>
        <p:spPr>
          <a:xfrm flipH="1">
            <a:off x="3124200" y="4495800"/>
            <a:ext cx="129540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3" name="Straight Arrow Connector 22"/>
          <p:cNvCxnSpPr/>
          <p:nvPr/>
        </p:nvCxnSpPr>
        <p:spPr>
          <a:xfrm>
            <a:off x="5334000" y="3429000"/>
            <a:ext cx="0" cy="5334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6" name="Straight Arrow Connector 25"/>
          <p:cNvCxnSpPr/>
          <p:nvPr/>
        </p:nvCxnSpPr>
        <p:spPr>
          <a:xfrm>
            <a:off x="7162800" y="4800600"/>
            <a:ext cx="0" cy="5334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2" name="Straight Connector 31"/>
          <p:cNvCxnSpPr>
            <a:stCxn id="4" idx="3"/>
          </p:cNvCxnSpPr>
          <p:nvPr/>
        </p:nvCxnSpPr>
        <p:spPr>
          <a:xfrm>
            <a:off x="7010400" y="2286000"/>
            <a:ext cx="1219200" cy="0"/>
          </a:xfrm>
          <a:prstGeom prst="line">
            <a:avLst/>
          </a:prstGeom>
        </p:spPr>
        <p:style>
          <a:lnRef idx="3">
            <a:schemeClr val="dk1"/>
          </a:lnRef>
          <a:fillRef idx="0">
            <a:schemeClr val="dk1"/>
          </a:fillRef>
          <a:effectRef idx="2">
            <a:schemeClr val="dk1"/>
          </a:effectRef>
          <a:fontRef idx="minor">
            <a:schemeClr val="tx1"/>
          </a:fontRef>
        </p:style>
      </p:cxnSp>
      <p:cxnSp>
        <p:nvCxnSpPr>
          <p:cNvPr id="33" name="Straight Connector 32"/>
          <p:cNvCxnSpPr/>
          <p:nvPr/>
        </p:nvCxnSpPr>
        <p:spPr>
          <a:xfrm>
            <a:off x="8229600" y="2286000"/>
            <a:ext cx="0" cy="838200"/>
          </a:xfrm>
          <a:prstGeom prst="line">
            <a:avLst/>
          </a:prstGeom>
        </p:spPr>
        <p:style>
          <a:lnRef idx="3">
            <a:schemeClr val="dk1"/>
          </a:lnRef>
          <a:fillRef idx="0">
            <a:schemeClr val="dk1"/>
          </a:fillRef>
          <a:effectRef idx="2">
            <a:schemeClr val="dk1"/>
          </a:effectRef>
          <a:fontRef idx="minor">
            <a:schemeClr val="tx1"/>
          </a:fontRef>
        </p:style>
      </p:cxnSp>
      <p:cxnSp>
        <p:nvCxnSpPr>
          <p:cNvPr id="36" name="Straight Arrow Connector 35"/>
          <p:cNvCxnSpPr/>
          <p:nvPr/>
        </p:nvCxnSpPr>
        <p:spPr>
          <a:xfrm flipH="1">
            <a:off x="6934200" y="3124200"/>
            <a:ext cx="129540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8" name="Straight Arrow Connector 37"/>
          <p:cNvCxnSpPr/>
          <p:nvPr/>
        </p:nvCxnSpPr>
        <p:spPr>
          <a:xfrm flipV="1">
            <a:off x="5562600" y="4724400"/>
            <a:ext cx="0" cy="6096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1" name="Straight Arrow Connector 20"/>
          <p:cNvCxnSpPr>
            <a:stCxn id="11" idx="1"/>
          </p:cNvCxnSpPr>
          <p:nvPr/>
        </p:nvCxnSpPr>
        <p:spPr>
          <a:xfrm flipH="1">
            <a:off x="2590800" y="5829300"/>
            <a:ext cx="121920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7" presetClass="entr" presetSubtype="4"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additive="base">
                                        <p:cTn id="12" dur="1000" fill="hold"/>
                                        <p:tgtEl>
                                          <p:spTgt spid="32"/>
                                        </p:tgtEl>
                                        <p:attrNameLst>
                                          <p:attrName>ppt_x</p:attrName>
                                        </p:attrNameLst>
                                      </p:cBhvr>
                                      <p:tavLst>
                                        <p:tav tm="0">
                                          <p:val>
                                            <p:strVal val="#ppt_x"/>
                                          </p:val>
                                        </p:tav>
                                        <p:tav tm="100000">
                                          <p:val>
                                            <p:strVal val="#ppt_x"/>
                                          </p:val>
                                        </p:tav>
                                      </p:tavLst>
                                    </p:anim>
                                    <p:anim calcmode="lin" valueType="num">
                                      <p:cBhvr additive="base">
                                        <p:cTn id="13" dur="10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7" presetClass="entr" presetSubtype="4" fill="hold" nodeType="clickEffect">
                                  <p:stCondLst>
                                    <p:cond delay="0"/>
                                  </p:stCondLst>
                                  <p:childTnLst>
                                    <p:set>
                                      <p:cBhvr>
                                        <p:cTn id="17" dur="1" fill="hold">
                                          <p:stCondLst>
                                            <p:cond delay="0"/>
                                          </p:stCondLst>
                                        </p:cTn>
                                        <p:tgtEl>
                                          <p:spTgt spid="33"/>
                                        </p:tgtEl>
                                        <p:attrNameLst>
                                          <p:attrName>style.visibility</p:attrName>
                                        </p:attrNameLst>
                                      </p:cBhvr>
                                      <p:to>
                                        <p:strVal val="visible"/>
                                      </p:to>
                                    </p:set>
                                    <p:anim calcmode="lin" valueType="num">
                                      <p:cBhvr additive="base">
                                        <p:cTn id="18" dur="1000" fill="hold"/>
                                        <p:tgtEl>
                                          <p:spTgt spid="33"/>
                                        </p:tgtEl>
                                        <p:attrNameLst>
                                          <p:attrName>ppt_x</p:attrName>
                                        </p:attrNameLst>
                                      </p:cBhvr>
                                      <p:tavLst>
                                        <p:tav tm="0">
                                          <p:val>
                                            <p:strVal val="#ppt_x"/>
                                          </p:val>
                                        </p:tav>
                                        <p:tav tm="100000">
                                          <p:val>
                                            <p:strVal val="#ppt_x"/>
                                          </p:val>
                                        </p:tav>
                                      </p:tavLst>
                                    </p:anim>
                                    <p:anim calcmode="lin" valueType="num">
                                      <p:cBhvr additive="base">
                                        <p:cTn id="19" dur="10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7" presetClass="entr" presetSubtype="4" fill="hold" nodeType="clickEffect">
                                  <p:stCondLst>
                                    <p:cond delay="0"/>
                                  </p:stCondLst>
                                  <p:childTnLst>
                                    <p:set>
                                      <p:cBhvr>
                                        <p:cTn id="23" dur="1" fill="hold">
                                          <p:stCondLst>
                                            <p:cond delay="0"/>
                                          </p:stCondLst>
                                        </p:cTn>
                                        <p:tgtEl>
                                          <p:spTgt spid="36"/>
                                        </p:tgtEl>
                                        <p:attrNameLst>
                                          <p:attrName>style.visibility</p:attrName>
                                        </p:attrNameLst>
                                      </p:cBhvr>
                                      <p:to>
                                        <p:strVal val="visible"/>
                                      </p:to>
                                    </p:set>
                                    <p:anim calcmode="lin" valueType="num">
                                      <p:cBhvr additive="base">
                                        <p:cTn id="24" dur="500" fill="hold"/>
                                        <p:tgtEl>
                                          <p:spTgt spid="36"/>
                                        </p:tgtEl>
                                        <p:attrNameLst>
                                          <p:attrName>ppt_x</p:attrName>
                                        </p:attrNameLst>
                                      </p:cBhvr>
                                      <p:tavLst>
                                        <p:tav tm="0">
                                          <p:val>
                                            <p:strVal val="#ppt_x"/>
                                          </p:val>
                                        </p:tav>
                                        <p:tav tm="100000">
                                          <p:val>
                                            <p:strVal val="#ppt_x"/>
                                          </p:val>
                                        </p:tav>
                                      </p:tavLst>
                                    </p:anim>
                                    <p:anim calcmode="lin" valueType="num">
                                      <p:cBhvr additive="base">
                                        <p:cTn id="25"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5">
                                            <p:bg/>
                                          </p:spTgt>
                                        </p:tgtEl>
                                        <p:attrNameLst>
                                          <p:attrName>style.visibility</p:attrName>
                                        </p:attrNameLst>
                                      </p:cBhvr>
                                      <p:to>
                                        <p:strVal val="visible"/>
                                      </p:to>
                                    </p:set>
                                    <p:animEffect transition="in" filter="dissolve">
                                      <p:cBhvr>
                                        <p:cTn id="30" dur="500"/>
                                        <p:tgtEl>
                                          <p:spTgt spid="5">
                                            <p:bg/>
                                          </p:spTgt>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5">
                                            <p:txEl>
                                              <p:pRg st="0" end="0"/>
                                            </p:txEl>
                                          </p:spTgt>
                                        </p:tgtEl>
                                        <p:attrNameLst>
                                          <p:attrName>style.visibility</p:attrName>
                                        </p:attrNameLst>
                                      </p:cBhvr>
                                      <p:to>
                                        <p:strVal val="visible"/>
                                      </p:to>
                                    </p:set>
                                    <p:animEffect transition="in" filter="dissolve">
                                      <p:cBhvr>
                                        <p:cTn id="35" dur="500"/>
                                        <p:tgtEl>
                                          <p:spTgt spid="5">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7" presetClass="entr" presetSubtype="4" fill="hold" nodeType="click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additive="base">
                                        <p:cTn id="40" dur="500" fill="hold"/>
                                        <p:tgtEl>
                                          <p:spTgt spid="13"/>
                                        </p:tgtEl>
                                        <p:attrNameLst>
                                          <p:attrName>ppt_x</p:attrName>
                                        </p:attrNameLst>
                                      </p:cBhvr>
                                      <p:tavLst>
                                        <p:tav tm="0">
                                          <p:val>
                                            <p:strVal val="#ppt_x"/>
                                          </p:val>
                                        </p:tav>
                                        <p:tav tm="100000">
                                          <p:val>
                                            <p:strVal val="#ppt_x"/>
                                          </p:val>
                                        </p:tav>
                                      </p:tavLst>
                                    </p:anim>
                                    <p:anim calcmode="lin" valueType="num">
                                      <p:cBhvr additive="base">
                                        <p:cTn id="41"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xit" presetSubtype="4" fill="hold" grpId="0" nodeType="clickEffect">
                                  <p:stCondLst>
                                    <p:cond delay="0"/>
                                  </p:stCondLst>
                                  <p:childTnLst>
                                    <p:anim calcmode="lin" valueType="num">
                                      <p:cBhvr additive="base">
                                        <p:cTn id="45" dur="500"/>
                                        <p:tgtEl>
                                          <p:spTgt spid="7"/>
                                        </p:tgtEl>
                                        <p:attrNameLst>
                                          <p:attrName>ppt_x</p:attrName>
                                        </p:attrNameLst>
                                      </p:cBhvr>
                                      <p:tavLst>
                                        <p:tav tm="0">
                                          <p:val>
                                            <p:strVal val="ppt_x"/>
                                          </p:val>
                                        </p:tav>
                                        <p:tav tm="100000">
                                          <p:val>
                                            <p:strVal val="ppt_x"/>
                                          </p:val>
                                        </p:tav>
                                      </p:tavLst>
                                    </p:anim>
                                    <p:anim calcmode="lin" valueType="num">
                                      <p:cBhvr additive="base">
                                        <p:cTn id="46" dur="500"/>
                                        <p:tgtEl>
                                          <p:spTgt spid="7"/>
                                        </p:tgtEl>
                                        <p:attrNameLst>
                                          <p:attrName>ppt_y</p:attrName>
                                        </p:attrNameLst>
                                      </p:cBhvr>
                                      <p:tavLst>
                                        <p:tav tm="0">
                                          <p:val>
                                            <p:strVal val="ppt_y"/>
                                          </p:val>
                                        </p:tav>
                                        <p:tav tm="100000">
                                          <p:val>
                                            <p:strVal val="1+ppt_h/2"/>
                                          </p:val>
                                        </p:tav>
                                      </p:tavLst>
                                    </p:anim>
                                    <p:set>
                                      <p:cBhvr>
                                        <p:cTn id="47" dur="1" fill="hold">
                                          <p:stCondLst>
                                            <p:cond delay="499"/>
                                          </p:stCondLst>
                                        </p:cTn>
                                        <p:tgtEl>
                                          <p:spTgt spid="7"/>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7" presetClass="entr" presetSubtype="4" fill="hold" nodeType="clickEffect">
                                  <p:stCondLst>
                                    <p:cond delay="0"/>
                                  </p:stCondLst>
                                  <p:childTnLst>
                                    <p:set>
                                      <p:cBhvr>
                                        <p:cTn id="51" dur="1" fill="hold">
                                          <p:stCondLst>
                                            <p:cond delay="0"/>
                                          </p:stCondLst>
                                        </p:cTn>
                                        <p:tgtEl>
                                          <p:spTgt spid="23"/>
                                        </p:tgtEl>
                                        <p:attrNameLst>
                                          <p:attrName>style.visibility</p:attrName>
                                        </p:attrNameLst>
                                      </p:cBhvr>
                                      <p:to>
                                        <p:strVal val="visible"/>
                                      </p:to>
                                    </p:set>
                                    <p:anim calcmode="lin" valueType="num">
                                      <p:cBhvr additive="base">
                                        <p:cTn id="52" dur="1000" fill="hold"/>
                                        <p:tgtEl>
                                          <p:spTgt spid="23"/>
                                        </p:tgtEl>
                                        <p:attrNameLst>
                                          <p:attrName>ppt_x</p:attrName>
                                        </p:attrNameLst>
                                      </p:cBhvr>
                                      <p:tavLst>
                                        <p:tav tm="0">
                                          <p:val>
                                            <p:strVal val="#ppt_x"/>
                                          </p:val>
                                        </p:tav>
                                        <p:tav tm="100000">
                                          <p:val>
                                            <p:strVal val="#ppt_x"/>
                                          </p:val>
                                        </p:tav>
                                      </p:tavLst>
                                    </p:anim>
                                    <p:anim calcmode="lin" valueType="num">
                                      <p:cBhvr additive="base">
                                        <p:cTn id="53" dur="10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12" presetClass="entr" presetSubtype="4" fill="hold" grpId="0" nodeType="click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slide(fromBottom)">
                                      <p:cBhvr>
                                        <p:cTn id="58" dur="500"/>
                                        <p:tgtEl>
                                          <p:spTgt spid="10"/>
                                        </p:tgtEl>
                                      </p:cBhvr>
                                    </p:animEffect>
                                  </p:childTnLst>
                                </p:cTn>
                              </p:par>
                            </p:childTnLst>
                          </p:cTn>
                        </p:par>
                      </p:childTnLst>
                    </p:cTn>
                  </p:par>
                  <p:par>
                    <p:cTn id="59" fill="hold">
                      <p:stCondLst>
                        <p:cond delay="indefinite"/>
                      </p:stCondLst>
                      <p:childTnLst>
                        <p:par>
                          <p:cTn id="60" fill="hold">
                            <p:stCondLst>
                              <p:cond delay="0"/>
                            </p:stCondLst>
                            <p:childTnLst>
                              <p:par>
                                <p:cTn id="61" presetID="7" presetClass="entr" presetSubtype="4" fill="hold" nodeType="clickEffect">
                                  <p:stCondLst>
                                    <p:cond delay="0"/>
                                  </p:stCondLst>
                                  <p:childTnLst>
                                    <p:set>
                                      <p:cBhvr>
                                        <p:cTn id="62" dur="1" fill="hold">
                                          <p:stCondLst>
                                            <p:cond delay="0"/>
                                          </p:stCondLst>
                                        </p:cTn>
                                        <p:tgtEl>
                                          <p:spTgt spid="15"/>
                                        </p:tgtEl>
                                        <p:attrNameLst>
                                          <p:attrName>style.visibility</p:attrName>
                                        </p:attrNameLst>
                                      </p:cBhvr>
                                      <p:to>
                                        <p:strVal val="visible"/>
                                      </p:to>
                                    </p:set>
                                    <p:anim calcmode="lin" valueType="num">
                                      <p:cBhvr additive="base">
                                        <p:cTn id="63" dur="1000" fill="hold"/>
                                        <p:tgtEl>
                                          <p:spTgt spid="15"/>
                                        </p:tgtEl>
                                        <p:attrNameLst>
                                          <p:attrName>ppt_x</p:attrName>
                                        </p:attrNameLst>
                                      </p:cBhvr>
                                      <p:tavLst>
                                        <p:tav tm="0">
                                          <p:val>
                                            <p:strVal val="#ppt_x"/>
                                          </p:val>
                                        </p:tav>
                                        <p:tav tm="100000">
                                          <p:val>
                                            <p:strVal val="#ppt_x"/>
                                          </p:val>
                                        </p:tav>
                                      </p:tavLst>
                                    </p:anim>
                                    <p:anim calcmode="lin" valueType="num">
                                      <p:cBhvr additive="base">
                                        <p:cTn id="64" dur="10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xit" presetSubtype="4" fill="hold" grpId="0" nodeType="clickEffect">
                                  <p:stCondLst>
                                    <p:cond delay="0"/>
                                  </p:stCondLst>
                                  <p:childTnLst>
                                    <p:anim calcmode="lin" valueType="num">
                                      <p:cBhvr additive="base">
                                        <p:cTn id="68" dur="500"/>
                                        <p:tgtEl>
                                          <p:spTgt spid="8"/>
                                        </p:tgtEl>
                                        <p:attrNameLst>
                                          <p:attrName>ppt_x</p:attrName>
                                        </p:attrNameLst>
                                      </p:cBhvr>
                                      <p:tavLst>
                                        <p:tav tm="0">
                                          <p:val>
                                            <p:strVal val="ppt_x"/>
                                          </p:val>
                                        </p:tav>
                                        <p:tav tm="100000">
                                          <p:val>
                                            <p:strVal val="ppt_x"/>
                                          </p:val>
                                        </p:tav>
                                      </p:tavLst>
                                    </p:anim>
                                    <p:anim calcmode="lin" valueType="num">
                                      <p:cBhvr additive="base">
                                        <p:cTn id="69" dur="500"/>
                                        <p:tgtEl>
                                          <p:spTgt spid="8"/>
                                        </p:tgtEl>
                                        <p:attrNameLst>
                                          <p:attrName>ppt_y</p:attrName>
                                        </p:attrNameLst>
                                      </p:cBhvr>
                                      <p:tavLst>
                                        <p:tav tm="0">
                                          <p:val>
                                            <p:strVal val="ppt_y"/>
                                          </p:val>
                                        </p:tav>
                                        <p:tav tm="100000">
                                          <p:val>
                                            <p:strVal val="1+ppt_h/2"/>
                                          </p:val>
                                        </p:tav>
                                      </p:tavLst>
                                    </p:anim>
                                    <p:set>
                                      <p:cBhvr>
                                        <p:cTn id="70" dur="1" fill="hold">
                                          <p:stCondLst>
                                            <p:cond delay="499"/>
                                          </p:stCondLst>
                                        </p:cTn>
                                        <p:tgtEl>
                                          <p:spTgt spid="8"/>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7" presetClass="entr" presetSubtype="4" fill="hold" nodeType="clickEffect">
                                  <p:stCondLst>
                                    <p:cond delay="0"/>
                                  </p:stCondLst>
                                  <p:childTnLst>
                                    <p:set>
                                      <p:cBhvr>
                                        <p:cTn id="74" dur="1" fill="hold">
                                          <p:stCondLst>
                                            <p:cond delay="0"/>
                                          </p:stCondLst>
                                        </p:cTn>
                                        <p:tgtEl>
                                          <p:spTgt spid="38"/>
                                        </p:tgtEl>
                                        <p:attrNameLst>
                                          <p:attrName>style.visibility</p:attrName>
                                        </p:attrNameLst>
                                      </p:cBhvr>
                                      <p:to>
                                        <p:strVal val="visible"/>
                                      </p:to>
                                    </p:set>
                                    <p:anim calcmode="lin" valueType="num">
                                      <p:cBhvr additive="base">
                                        <p:cTn id="75" dur="500" fill="hold"/>
                                        <p:tgtEl>
                                          <p:spTgt spid="38"/>
                                        </p:tgtEl>
                                        <p:attrNameLst>
                                          <p:attrName>ppt_x</p:attrName>
                                        </p:attrNameLst>
                                      </p:cBhvr>
                                      <p:tavLst>
                                        <p:tav tm="0">
                                          <p:val>
                                            <p:strVal val="#ppt_x"/>
                                          </p:val>
                                        </p:tav>
                                        <p:tav tm="100000">
                                          <p:val>
                                            <p:strVal val="#ppt_x"/>
                                          </p:val>
                                        </p:tav>
                                      </p:tavLst>
                                    </p:anim>
                                    <p:anim calcmode="lin" valueType="num">
                                      <p:cBhvr additive="base">
                                        <p:cTn id="76"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7" presetClass="entr" presetSubtype="4" fill="hold" nodeType="clickEffect">
                                  <p:stCondLst>
                                    <p:cond delay="0"/>
                                  </p:stCondLst>
                                  <p:childTnLst>
                                    <p:set>
                                      <p:cBhvr>
                                        <p:cTn id="80" dur="1" fill="hold">
                                          <p:stCondLst>
                                            <p:cond delay="0"/>
                                          </p:stCondLst>
                                        </p:cTn>
                                        <p:tgtEl>
                                          <p:spTgt spid="26"/>
                                        </p:tgtEl>
                                        <p:attrNameLst>
                                          <p:attrName>style.visibility</p:attrName>
                                        </p:attrNameLst>
                                      </p:cBhvr>
                                      <p:to>
                                        <p:strVal val="visible"/>
                                      </p:to>
                                    </p:set>
                                    <p:anim calcmode="lin" valueType="num">
                                      <p:cBhvr additive="base">
                                        <p:cTn id="81" dur="1000" fill="hold"/>
                                        <p:tgtEl>
                                          <p:spTgt spid="26"/>
                                        </p:tgtEl>
                                        <p:attrNameLst>
                                          <p:attrName>ppt_x</p:attrName>
                                        </p:attrNameLst>
                                      </p:cBhvr>
                                      <p:tavLst>
                                        <p:tav tm="0">
                                          <p:val>
                                            <p:strVal val="#ppt_x"/>
                                          </p:val>
                                        </p:tav>
                                        <p:tav tm="100000">
                                          <p:val>
                                            <p:strVal val="#ppt_x"/>
                                          </p:val>
                                        </p:tav>
                                      </p:tavLst>
                                    </p:anim>
                                    <p:anim calcmode="lin" valueType="num">
                                      <p:cBhvr additive="base">
                                        <p:cTn id="82" dur="10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13" presetClass="entr" presetSubtype="16" fill="hold" grpId="0" nodeType="clickEffect">
                                  <p:stCondLst>
                                    <p:cond delay="0"/>
                                  </p:stCondLst>
                                  <p:childTnLst>
                                    <p:set>
                                      <p:cBhvr>
                                        <p:cTn id="86" dur="1" fill="hold">
                                          <p:stCondLst>
                                            <p:cond delay="0"/>
                                          </p:stCondLst>
                                        </p:cTn>
                                        <p:tgtEl>
                                          <p:spTgt spid="11"/>
                                        </p:tgtEl>
                                        <p:attrNameLst>
                                          <p:attrName>style.visibility</p:attrName>
                                        </p:attrNameLst>
                                      </p:cBhvr>
                                      <p:to>
                                        <p:strVal val="visible"/>
                                      </p:to>
                                    </p:set>
                                    <p:animEffect transition="in" filter="plus(in)">
                                      <p:cBhvr>
                                        <p:cTn id="87" dur="2000"/>
                                        <p:tgtEl>
                                          <p:spTgt spid="11"/>
                                        </p:tgtEl>
                                      </p:cBhvr>
                                    </p:animEffect>
                                  </p:childTnLst>
                                </p:cTn>
                              </p:par>
                            </p:childTnLst>
                          </p:cTn>
                        </p:par>
                      </p:childTnLst>
                    </p:cTn>
                  </p:par>
                  <p:par>
                    <p:cTn id="88" fill="hold">
                      <p:stCondLst>
                        <p:cond delay="indefinite"/>
                      </p:stCondLst>
                      <p:childTnLst>
                        <p:par>
                          <p:cTn id="89" fill="hold">
                            <p:stCondLst>
                              <p:cond delay="0"/>
                            </p:stCondLst>
                            <p:childTnLst>
                              <p:par>
                                <p:cTn id="90" presetID="7" presetClass="entr" presetSubtype="4" fill="hold" nodeType="clickEffect">
                                  <p:stCondLst>
                                    <p:cond delay="0"/>
                                  </p:stCondLst>
                                  <p:childTnLst>
                                    <p:set>
                                      <p:cBhvr>
                                        <p:cTn id="91" dur="1" fill="hold">
                                          <p:stCondLst>
                                            <p:cond delay="0"/>
                                          </p:stCondLst>
                                        </p:cTn>
                                        <p:tgtEl>
                                          <p:spTgt spid="21"/>
                                        </p:tgtEl>
                                        <p:attrNameLst>
                                          <p:attrName>style.visibility</p:attrName>
                                        </p:attrNameLst>
                                      </p:cBhvr>
                                      <p:to>
                                        <p:strVal val="visible"/>
                                      </p:to>
                                    </p:set>
                                    <p:anim calcmode="lin" valueType="num">
                                      <p:cBhvr additive="base">
                                        <p:cTn id="92" dur="1000" fill="hold"/>
                                        <p:tgtEl>
                                          <p:spTgt spid="21"/>
                                        </p:tgtEl>
                                        <p:attrNameLst>
                                          <p:attrName>ppt_x</p:attrName>
                                        </p:attrNameLst>
                                      </p:cBhvr>
                                      <p:tavLst>
                                        <p:tav tm="0">
                                          <p:val>
                                            <p:strVal val="#ppt_x"/>
                                          </p:val>
                                        </p:tav>
                                        <p:tav tm="100000">
                                          <p:val>
                                            <p:strVal val="#ppt_x"/>
                                          </p:val>
                                        </p:tav>
                                      </p:tavLst>
                                    </p:anim>
                                    <p:anim calcmode="lin" valueType="num">
                                      <p:cBhvr additive="base">
                                        <p:cTn id="93" dur="10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15" presetClass="exit" presetSubtype="0" fill="hold" grpId="0" nodeType="clickEffect">
                                  <p:stCondLst>
                                    <p:cond delay="0"/>
                                  </p:stCondLst>
                                  <p:childTnLst>
                                    <p:anim calcmode="lin" valueType="num">
                                      <p:cBhvr>
                                        <p:cTn id="97" dur="1000"/>
                                        <p:tgtEl>
                                          <p:spTgt spid="9"/>
                                        </p:tgtEl>
                                        <p:attrNameLst>
                                          <p:attrName>ppt_w</p:attrName>
                                        </p:attrNameLst>
                                      </p:cBhvr>
                                      <p:tavLst>
                                        <p:tav tm="0">
                                          <p:val>
                                            <p:strVal val="ppt_w"/>
                                          </p:val>
                                        </p:tav>
                                        <p:tav tm="100000">
                                          <p:val>
                                            <p:fltVal val="0"/>
                                          </p:val>
                                        </p:tav>
                                      </p:tavLst>
                                    </p:anim>
                                    <p:anim calcmode="lin" valueType="num">
                                      <p:cBhvr>
                                        <p:cTn id="98" dur="1000"/>
                                        <p:tgtEl>
                                          <p:spTgt spid="9"/>
                                        </p:tgtEl>
                                        <p:attrNameLst>
                                          <p:attrName>ppt_h</p:attrName>
                                        </p:attrNameLst>
                                      </p:cBhvr>
                                      <p:tavLst>
                                        <p:tav tm="0">
                                          <p:val>
                                            <p:strVal val="ppt_h"/>
                                          </p:val>
                                        </p:tav>
                                        <p:tav tm="100000">
                                          <p:val>
                                            <p:fltVal val="0"/>
                                          </p:val>
                                        </p:tav>
                                      </p:tavLst>
                                    </p:anim>
                                    <p:anim calcmode="lin" valueType="num">
                                      <p:cBhvr>
                                        <p:cTn id="99" dur="1000"/>
                                        <p:tgtEl>
                                          <p:spTgt spid="9"/>
                                        </p:tgtEl>
                                        <p:attrNameLst>
                                          <p:attrName>ppt_x</p:attrName>
                                        </p:attrNameLst>
                                      </p:cBhvr>
                                      <p:tavLst>
                                        <p:tav tm="0">
                                          <p:val>
                                            <p:strVal val="ppt_x"/>
                                          </p:val>
                                        </p:tav>
                                        <p:tav tm="5000">
                                          <p:val>
                                            <p:strVal val="ppt_x+-0.0500*(ppt_x*0.9511+(1-ppt_y)*0.3090)"/>
                                          </p:val>
                                        </p:tav>
                                        <p:tav tm="10000">
                                          <p:val>
                                            <p:strVal val="ppt_x+-0.1000*(ppt_x*0.8090+(1-ppt_y)*0.5878)"/>
                                          </p:val>
                                        </p:tav>
                                        <p:tav tm="15000">
                                          <p:val>
                                            <p:strVal val="ppt_x+-0.1500*(ppt_x*0.5878+(1-ppt_y)*0.8090)"/>
                                          </p:val>
                                        </p:tav>
                                        <p:tav tm="20000">
                                          <p:val>
                                            <p:strVal val="ppt_x+-0.2000*(ppt_x*0.3090+(1-ppt_y)*0.9511)"/>
                                          </p:val>
                                        </p:tav>
                                        <p:tav tm="25000">
                                          <p:val>
                                            <p:strVal val="ppt_x+-0.2500*(ppt_x*-0.0000+(1-ppt_y)*1.0000)"/>
                                          </p:val>
                                        </p:tav>
                                        <p:tav tm="30000">
                                          <p:val>
                                            <p:strVal val="ppt_x+-0.3000*(ppt_x*-0.3090+(1-ppt_y)*0.9511)"/>
                                          </p:val>
                                        </p:tav>
                                        <p:tav tm="35000">
                                          <p:val>
                                            <p:strVal val="ppt_x+-0.3500*(ppt_x*-0.5878+(1-ppt_y)*0.8090)"/>
                                          </p:val>
                                        </p:tav>
                                        <p:tav tm="40000">
                                          <p:val>
                                            <p:strVal val="ppt_x+-0.4000*(ppt_x*-0.8090+(1-ppt_y)*0.5878)"/>
                                          </p:val>
                                        </p:tav>
                                        <p:tav tm="45000">
                                          <p:val>
                                            <p:strVal val="ppt_x+-0.4500*(ppt_x*-0.9511+(1-ppt_y)*0.3090)"/>
                                          </p:val>
                                        </p:tav>
                                        <p:tav tm="50000">
                                          <p:val>
                                            <p:strVal val="ppt_x+-0.5000*(ppt_x*-1.0000+(1-ppt_y)*-0.0000)"/>
                                          </p:val>
                                        </p:tav>
                                        <p:tav tm="55000">
                                          <p:val>
                                            <p:strVal val="ppt_x+-0.5500*(ppt_x*-0.9511+(1-ppt_y)*-0.3090)"/>
                                          </p:val>
                                        </p:tav>
                                        <p:tav tm="60000">
                                          <p:val>
                                            <p:strVal val="ppt_x+-0.6000*(ppt_x*-0.8090+(1-ppt_y)*-0.5878)"/>
                                          </p:val>
                                        </p:tav>
                                        <p:tav tm="65000">
                                          <p:val>
                                            <p:strVal val="ppt_x+-0.6500*(ppt_x*-0.5878+(1-ppt_y)*-0.8090)"/>
                                          </p:val>
                                        </p:tav>
                                        <p:tav tm="70000">
                                          <p:val>
                                            <p:strVal val="ppt_x+-0.7000*(ppt_x*-0.3090+(1-ppt_y)*-0.9511)"/>
                                          </p:val>
                                        </p:tav>
                                        <p:tav tm="75000">
                                          <p:val>
                                            <p:strVal val="ppt_x+-0.7500*(ppt_x*0.0000+(1-ppt_y)*-1.0000)"/>
                                          </p:val>
                                        </p:tav>
                                        <p:tav tm="80000">
                                          <p:val>
                                            <p:strVal val="ppt_x+-0.8000*(ppt_x*0.3090+(1-ppt_y)*-0.9511)"/>
                                          </p:val>
                                        </p:tav>
                                        <p:tav tm="85000">
                                          <p:val>
                                            <p:strVal val="ppt_x+-0.8500*(ppt_x*0.5878+(1-ppt_y)*-0.8090)"/>
                                          </p:val>
                                        </p:tav>
                                        <p:tav tm="90000">
                                          <p:val>
                                            <p:strVal val="ppt_x+-0.9000*(ppt_x*0.8090+(1-ppt_y)*-0.5878)"/>
                                          </p:val>
                                        </p:tav>
                                        <p:tav tm="95000">
                                          <p:val>
                                            <p:strVal val="ppt_x+-0.9500*(ppt_x*0.9511+(1-ppt_y)*-0.3090)"/>
                                          </p:val>
                                        </p:tav>
                                        <p:tav tm="100000">
                                          <p:val>
                                            <p:strVal val="ppt_x+-1.0000*(ppt_x*1.0000+(1-ppt_y)*0.0000)"/>
                                          </p:val>
                                        </p:tav>
                                      </p:tavLst>
                                    </p:anim>
                                    <p:anim calcmode="lin" valueType="num">
                                      <p:cBhvr>
                                        <p:cTn id="100" dur="1000"/>
                                        <p:tgtEl>
                                          <p:spTgt spid="9"/>
                                        </p:tgtEl>
                                        <p:attrNameLst>
                                          <p:attrName>ppt_y</p:attrName>
                                        </p:attrNameLst>
                                      </p:cBhvr>
                                      <p:tavLst>
                                        <p:tav tm="0">
                                          <p:val>
                                            <p:strVal val="ppt_y"/>
                                          </p:val>
                                        </p:tav>
                                        <p:tav tm="5000">
                                          <p:val>
                                            <p:strVal val="ppt_y+-0.0500*(ppt_x*0.3090-(1-ppt_y)*0.9511)"/>
                                          </p:val>
                                        </p:tav>
                                        <p:tav tm="10000">
                                          <p:val>
                                            <p:strVal val="ppt_y+-0.1000*(ppt_x*0.5878-(1-ppt_y)*0.8090)"/>
                                          </p:val>
                                        </p:tav>
                                        <p:tav tm="15000">
                                          <p:val>
                                            <p:strVal val="ppt_y+-0.1500*(ppt_x*0.8090-(1-ppt_y)*0.5878)"/>
                                          </p:val>
                                        </p:tav>
                                        <p:tav tm="20000">
                                          <p:val>
                                            <p:strVal val="ppt_y+-0.2000*(ppt_x*0.9511-(1-ppt_y)*0.3090)"/>
                                          </p:val>
                                        </p:tav>
                                        <p:tav tm="25000">
                                          <p:val>
                                            <p:strVal val="ppt_y+-0.2500*(ppt_x*1.0000-(1-ppt_y)*-0.0000)"/>
                                          </p:val>
                                        </p:tav>
                                        <p:tav tm="30000">
                                          <p:val>
                                            <p:strVal val="ppt_y+-0.3000*(ppt_x*0.9511-(1-ppt_y)*-0.3090)"/>
                                          </p:val>
                                        </p:tav>
                                        <p:tav tm="35000">
                                          <p:val>
                                            <p:strVal val="ppt_y+-0.3500*(ppt_x*0.8090-(1-ppt_y)*-0.5878)"/>
                                          </p:val>
                                        </p:tav>
                                        <p:tav tm="40000">
                                          <p:val>
                                            <p:strVal val="ppt_y+-0.4000*(ppt_x*0.5878-(1-ppt_y)*-0.8090)"/>
                                          </p:val>
                                        </p:tav>
                                        <p:tav tm="45000">
                                          <p:val>
                                            <p:strVal val="ppt_y+-0.4500*(ppt_x*0.3090-(1-ppt_y)*-0.9511)"/>
                                          </p:val>
                                        </p:tav>
                                        <p:tav tm="50000">
                                          <p:val>
                                            <p:strVal val="ppt_y+-0.5000*(ppt_x*-0.0000-(1-ppt_y)*-1.0000)"/>
                                          </p:val>
                                        </p:tav>
                                        <p:tav tm="55000">
                                          <p:val>
                                            <p:strVal val="ppt_y+-0.5500*(ppt_x*-0.3090-(1-ppt_y)*-0.9511)"/>
                                          </p:val>
                                        </p:tav>
                                        <p:tav tm="60000">
                                          <p:val>
                                            <p:strVal val="ppt_y+-0.6000*(ppt_x*-0.5878-(1-ppt_y)*-0.8090)"/>
                                          </p:val>
                                        </p:tav>
                                        <p:tav tm="65000">
                                          <p:val>
                                            <p:strVal val="ppt_y+-0.6500*(ppt_x*-0.8090-(1-ppt_y)*-0.5878)"/>
                                          </p:val>
                                        </p:tav>
                                        <p:tav tm="70000">
                                          <p:val>
                                            <p:strVal val="ppt_y+-0.7000*(ppt_x*-0.9511-(1-ppt_y)*-0.3090)"/>
                                          </p:val>
                                        </p:tav>
                                        <p:tav tm="75000">
                                          <p:val>
                                            <p:strVal val="ppt_y+-0.7500*(ppt_x*-1.0000-(1-ppt_y)*0.0000)"/>
                                          </p:val>
                                        </p:tav>
                                        <p:tav tm="80000">
                                          <p:val>
                                            <p:strVal val="ppt_y+-0.8000*(ppt_x*-0.9511-(1-ppt_y)*0.3090)"/>
                                          </p:val>
                                        </p:tav>
                                        <p:tav tm="85000">
                                          <p:val>
                                            <p:strVal val="ppt_y+-0.8500*(ppt_x*-0.8090-(1-ppt_y)*0.5878)"/>
                                          </p:val>
                                        </p:tav>
                                        <p:tav tm="90000">
                                          <p:val>
                                            <p:strVal val="ppt_y+-0.9000*(ppt_x*-0.5878-(1-ppt_y)*0.8090)"/>
                                          </p:val>
                                        </p:tav>
                                        <p:tav tm="95000">
                                          <p:val>
                                            <p:strVal val="ppt_y+-0.9500*(ppt_x*-0.3090-(1-ppt_y)*0.9511)"/>
                                          </p:val>
                                        </p:tav>
                                        <p:tav tm="100000">
                                          <p:val>
                                            <p:strVal val="ppt_y+-1.0000*(ppt_x*0.0000-(1-ppt_y)*1.0000)"/>
                                          </p:val>
                                        </p:tav>
                                      </p:tavLst>
                                    </p:anim>
                                    <p:set>
                                      <p:cBhvr>
                                        <p:cTn id="101" dur="1" fill="hold">
                                          <p:stCondLst>
                                            <p:cond delay="9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P spid="4" grpId="0" animBg="1"/>
      <p:bldP spid="7" grpId="0" animBg="1"/>
      <p:bldP spid="8" grpId="0" animBg="1"/>
      <p:bldP spid="9" grpId="0" animBg="1"/>
      <p:bldP spid="10" grpId="0" animBg="1"/>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Memori jangka panjang Memori jangka pendek Memori kerja, Hse s, teks, memori  png | PNGEg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1295400"/>
            <a:ext cx="5105400" cy="51054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667000" y="304800"/>
            <a:ext cx="3657600" cy="646331"/>
          </a:xfrm>
          <a:prstGeom prst="rect">
            <a:avLst/>
          </a:prstGeom>
          <a:noFill/>
        </p:spPr>
        <p:txBody>
          <a:bodyPr wrap="square" rtlCol="0">
            <a:spAutoFit/>
          </a:bodyPr>
          <a:lstStyle/>
          <a:p>
            <a:r>
              <a:rPr lang="id-ID" dirty="0" smtClean="0"/>
              <a:t>Seberapa besar kita mampu mengingat </a:t>
            </a:r>
            <a:r>
              <a:rPr lang="id-ID" dirty="0" smtClean="0">
                <a:latin typeface="Bookman Old Style" panose="02050604050505020204" pitchFamily="18" charset="0"/>
              </a:rPr>
              <a:t>?</a:t>
            </a:r>
            <a:endParaRPr lang="id-ID" dirty="0"/>
          </a:p>
        </p:txBody>
      </p:sp>
    </p:spTree>
    <p:extLst>
      <p:ext uri="{BB962C8B-B14F-4D97-AF65-F5344CB8AC3E}">
        <p14:creationId xmlns:p14="http://schemas.microsoft.com/office/powerpoint/2010/main" val="38975270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66800" y="1447800"/>
            <a:ext cx="7696200" cy="4401205"/>
          </a:xfrm>
          <a:prstGeom prst="rect">
            <a:avLst/>
          </a:prstGeom>
          <a:noFill/>
        </p:spPr>
        <p:txBody>
          <a:bodyPr wrap="square" rtlCol="0">
            <a:spAutoFit/>
          </a:bodyPr>
          <a:lstStyle/>
          <a:p>
            <a:pPr marL="457200" indent="-457200">
              <a:buFont typeface="+mj-lt"/>
              <a:buAutoNum type="arabicPeriod"/>
            </a:pPr>
            <a:r>
              <a:rPr lang="id-ID" sz="2000" dirty="0" smtClean="0">
                <a:solidFill>
                  <a:schemeClr val="bg1"/>
                </a:solidFill>
                <a:latin typeface="Bookman Old Style" panose="02050604050505020204" pitchFamily="18" charset="0"/>
              </a:rPr>
              <a:t>Brown dan Petersen mengemukakan hasil penelitiannya bahwa kapasitas kita untuk menyimpan informasi dalam suatu area penyimpanan-sementara bersifat </a:t>
            </a:r>
            <a:r>
              <a:rPr lang="id-ID" sz="2000" u="sng" dirty="0" smtClean="0">
                <a:solidFill>
                  <a:schemeClr val="bg1"/>
                </a:solidFill>
                <a:latin typeface="Bookman Old Style" panose="02050604050505020204" pitchFamily="18" charset="0"/>
              </a:rPr>
              <a:t>sangat terbatas dan rentan thd memudarnya informasi dengan cepat</a:t>
            </a:r>
            <a:r>
              <a:rPr lang="id-ID" sz="2000" dirty="0" smtClean="0">
                <a:solidFill>
                  <a:schemeClr val="bg1"/>
                </a:solidFill>
                <a:latin typeface="Bookman Old Style" panose="02050604050505020204" pitchFamily="18" charset="0"/>
              </a:rPr>
              <a:t>; jikalau kita tidak memiliki kesempatan mengulang (rehearse) informasi tersebut.</a:t>
            </a:r>
          </a:p>
          <a:p>
            <a:pPr marL="457200" indent="-457200">
              <a:buFont typeface="+mj-lt"/>
              <a:buAutoNum type="arabicPeriod"/>
            </a:pPr>
            <a:r>
              <a:rPr lang="id-ID" sz="2000" dirty="0" smtClean="0">
                <a:solidFill>
                  <a:schemeClr val="bg1"/>
                </a:solidFill>
                <a:latin typeface="Bookman Old Style" panose="02050604050505020204" pitchFamily="18" charset="0"/>
              </a:rPr>
              <a:t>Jika terdapat cedera pada area otak lobus temporal, seseorang tetap dapat mempelajari tugas-tugas implisit yg melibatkan keterampilan perseptual dan motorik, namun tidak mampu memindahkan jenis-jenis informasi lain ke dalam LTM.</a:t>
            </a:r>
          </a:p>
          <a:p>
            <a:pPr marL="457200" indent="-457200">
              <a:buFont typeface="+mj-lt"/>
              <a:buAutoNum type="arabicPeriod"/>
            </a:pPr>
            <a:r>
              <a:rPr lang="id-ID" sz="2000" dirty="0" smtClean="0">
                <a:solidFill>
                  <a:schemeClr val="bg1"/>
                </a:solidFill>
                <a:latin typeface="Bookman Old Style" panose="02050604050505020204" pitchFamily="18" charset="0"/>
              </a:rPr>
              <a:t>Disosiasi ganda, cth ketika mendemonstrasikan proses STM dan LTM secara terpisah, dapat menghambat kinerja memori kerja atau STM.</a:t>
            </a:r>
            <a:endParaRPr lang="id-ID" sz="2000" dirty="0">
              <a:solidFill>
                <a:schemeClr val="bg1"/>
              </a:solidFill>
              <a:latin typeface="Bookman Old Style" panose="02050604050505020204" pitchFamily="18" charset="0"/>
            </a:endParaRPr>
          </a:p>
        </p:txBody>
      </p:sp>
      <p:sp>
        <p:nvSpPr>
          <p:cNvPr id="4" name="Rectangle 3"/>
          <p:cNvSpPr/>
          <p:nvPr/>
        </p:nvSpPr>
        <p:spPr>
          <a:xfrm>
            <a:off x="685800" y="304800"/>
            <a:ext cx="7848600" cy="954107"/>
          </a:xfrm>
          <a:prstGeom prst="rect">
            <a:avLst/>
          </a:prstGeom>
        </p:spPr>
        <p:txBody>
          <a:bodyPr wrap="square">
            <a:spAutoFit/>
          </a:bodyPr>
          <a:lstStyle/>
          <a:p>
            <a:pPr lvl="0" algn="ctr">
              <a:buSzPct val="100000"/>
            </a:pPr>
            <a:r>
              <a:rPr lang="en-US" sz="2800" b="1" dirty="0" err="1">
                <a:solidFill>
                  <a:srgbClr val="002060"/>
                </a:solidFill>
                <a:latin typeface="Bookman Old Style" panose="02050604050505020204" pitchFamily="18" charset="0"/>
              </a:rPr>
              <a:t>Faktor-faktor</a:t>
            </a:r>
            <a:r>
              <a:rPr lang="en-US" sz="2800" b="1" dirty="0">
                <a:solidFill>
                  <a:srgbClr val="002060"/>
                </a:solidFill>
                <a:latin typeface="Bookman Old Style" panose="02050604050505020204" pitchFamily="18" charset="0"/>
              </a:rPr>
              <a:t> yang </a:t>
            </a:r>
            <a:r>
              <a:rPr lang="en-US" sz="2800" b="1" dirty="0" err="1">
                <a:solidFill>
                  <a:srgbClr val="002060"/>
                </a:solidFill>
                <a:latin typeface="Bookman Old Style" panose="02050604050505020204" pitchFamily="18" charset="0"/>
              </a:rPr>
              <a:t>mempengaruhi</a:t>
            </a:r>
            <a:r>
              <a:rPr lang="en-US" sz="2800" b="1" dirty="0">
                <a:solidFill>
                  <a:srgbClr val="002060"/>
                </a:solidFill>
                <a:latin typeface="Bookman Old Style" panose="02050604050505020204" pitchFamily="18" charset="0"/>
              </a:rPr>
              <a:t> </a:t>
            </a:r>
            <a:r>
              <a:rPr lang="en-US" sz="2800" b="1" dirty="0" err="1">
                <a:solidFill>
                  <a:srgbClr val="002060"/>
                </a:solidFill>
                <a:latin typeface="Bookman Old Style" panose="02050604050505020204" pitchFamily="18" charset="0"/>
              </a:rPr>
              <a:t>kapasitas</a:t>
            </a:r>
            <a:r>
              <a:rPr lang="en-US" sz="2800" b="1" dirty="0">
                <a:solidFill>
                  <a:srgbClr val="002060"/>
                </a:solidFill>
                <a:latin typeface="Bookman Old Style" panose="02050604050505020204" pitchFamily="18" charset="0"/>
              </a:rPr>
              <a:t> </a:t>
            </a:r>
            <a:r>
              <a:rPr lang="en-US" sz="2800" b="1" dirty="0" err="1">
                <a:solidFill>
                  <a:srgbClr val="002060"/>
                </a:solidFill>
                <a:latin typeface="Bookman Old Style" panose="02050604050505020204" pitchFamily="18" charset="0"/>
              </a:rPr>
              <a:t>memori</a:t>
            </a:r>
            <a:r>
              <a:rPr lang="en-US" sz="2800" b="1" dirty="0">
                <a:solidFill>
                  <a:srgbClr val="002060"/>
                </a:solidFill>
                <a:latin typeface="Bookman Old Style" panose="02050604050505020204" pitchFamily="18" charset="0"/>
              </a:rPr>
              <a:t> </a:t>
            </a:r>
            <a:r>
              <a:rPr lang="en-US" sz="2800" b="1" dirty="0" err="1">
                <a:solidFill>
                  <a:srgbClr val="002060"/>
                </a:solidFill>
                <a:latin typeface="Bookman Old Style" panose="02050604050505020204" pitchFamily="18" charset="0"/>
              </a:rPr>
              <a:t>kerja</a:t>
            </a:r>
            <a:endParaRPr lang="id-ID" sz="2800" b="1" dirty="0">
              <a:solidFill>
                <a:srgbClr val="002060"/>
              </a:solidFill>
              <a:latin typeface="Bookman Old Style" panose="02050604050505020204" pitchFamily="18" charset="0"/>
            </a:endParaRPr>
          </a:p>
        </p:txBody>
      </p:sp>
    </p:spTree>
    <p:extLst>
      <p:ext uri="{BB962C8B-B14F-4D97-AF65-F5344CB8AC3E}">
        <p14:creationId xmlns:p14="http://schemas.microsoft.com/office/powerpoint/2010/main" val="2465830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1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304800"/>
            <a:ext cx="7848600" cy="954107"/>
          </a:xfrm>
          <a:prstGeom prst="rect">
            <a:avLst/>
          </a:prstGeom>
        </p:spPr>
        <p:txBody>
          <a:bodyPr wrap="square">
            <a:spAutoFit/>
          </a:bodyPr>
          <a:lstStyle/>
          <a:p>
            <a:pPr lvl="0" algn="ctr">
              <a:buSzPct val="100000"/>
            </a:pPr>
            <a:r>
              <a:rPr lang="en-US" sz="2800" b="1" dirty="0" err="1">
                <a:solidFill>
                  <a:srgbClr val="002060"/>
                </a:solidFill>
                <a:latin typeface="Bookman Old Style" panose="02050604050505020204" pitchFamily="18" charset="0"/>
              </a:rPr>
              <a:t>Faktor-faktor</a:t>
            </a:r>
            <a:r>
              <a:rPr lang="en-US" sz="2800" b="1" dirty="0">
                <a:solidFill>
                  <a:srgbClr val="002060"/>
                </a:solidFill>
                <a:latin typeface="Bookman Old Style" panose="02050604050505020204" pitchFamily="18" charset="0"/>
              </a:rPr>
              <a:t> yang </a:t>
            </a:r>
            <a:r>
              <a:rPr lang="en-US" sz="2800" b="1" dirty="0" err="1">
                <a:solidFill>
                  <a:srgbClr val="002060"/>
                </a:solidFill>
                <a:latin typeface="Bookman Old Style" panose="02050604050505020204" pitchFamily="18" charset="0"/>
              </a:rPr>
              <a:t>mempengaruhi</a:t>
            </a:r>
            <a:r>
              <a:rPr lang="en-US" sz="2800" b="1" dirty="0">
                <a:solidFill>
                  <a:srgbClr val="002060"/>
                </a:solidFill>
                <a:latin typeface="Bookman Old Style" panose="02050604050505020204" pitchFamily="18" charset="0"/>
              </a:rPr>
              <a:t> </a:t>
            </a:r>
            <a:r>
              <a:rPr lang="en-US" sz="2800" b="1" dirty="0" err="1">
                <a:solidFill>
                  <a:srgbClr val="002060"/>
                </a:solidFill>
                <a:latin typeface="Bookman Old Style" panose="02050604050505020204" pitchFamily="18" charset="0"/>
              </a:rPr>
              <a:t>kapasitas</a:t>
            </a:r>
            <a:r>
              <a:rPr lang="en-US" sz="2800" b="1" dirty="0">
                <a:solidFill>
                  <a:srgbClr val="002060"/>
                </a:solidFill>
                <a:latin typeface="Bookman Old Style" panose="02050604050505020204" pitchFamily="18" charset="0"/>
              </a:rPr>
              <a:t> </a:t>
            </a:r>
            <a:r>
              <a:rPr lang="en-US" sz="2800" b="1" dirty="0" err="1">
                <a:solidFill>
                  <a:srgbClr val="002060"/>
                </a:solidFill>
                <a:latin typeface="Bookman Old Style" panose="02050604050505020204" pitchFamily="18" charset="0"/>
              </a:rPr>
              <a:t>memori</a:t>
            </a:r>
            <a:r>
              <a:rPr lang="en-US" sz="2800" b="1" dirty="0">
                <a:solidFill>
                  <a:srgbClr val="002060"/>
                </a:solidFill>
                <a:latin typeface="Bookman Old Style" panose="02050604050505020204" pitchFamily="18" charset="0"/>
              </a:rPr>
              <a:t> </a:t>
            </a:r>
            <a:r>
              <a:rPr lang="en-US" sz="2800" b="1" dirty="0" err="1">
                <a:solidFill>
                  <a:srgbClr val="002060"/>
                </a:solidFill>
                <a:latin typeface="Bookman Old Style" panose="02050604050505020204" pitchFamily="18" charset="0"/>
              </a:rPr>
              <a:t>kerja</a:t>
            </a:r>
            <a:endParaRPr lang="id-ID" sz="2800" b="1" dirty="0">
              <a:solidFill>
                <a:srgbClr val="002060"/>
              </a:solidFill>
              <a:latin typeface="Bookman Old Style" panose="02050604050505020204" pitchFamily="18" charset="0"/>
            </a:endParaRPr>
          </a:p>
        </p:txBody>
      </p:sp>
      <p:sp>
        <p:nvSpPr>
          <p:cNvPr id="3" name="TextBox 2"/>
          <p:cNvSpPr txBox="1"/>
          <p:nvPr/>
        </p:nvSpPr>
        <p:spPr>
          <a:xfrm>
            <a:off x="762000" y="1371600"/>
            <a:ext cx="7696200" cy="5016758"/>
          </a:xfrm>
          <a:prstGeom prst="rect">
            <a:avLst/>
          </a:prstGeom>
          <a:noFill/>
        </p:spPr>
        <p:txBody>
          <a:bodyPr wrap="square" rtlCol="0">
            <a:spAutoFit/>
          </a:bodyPr>
          <a:lstStyle/>
          <a:p>
            <a:pPr marL="457200" indent="-457200">
              <a:buFont typeface="+mj-lt"/>
              <a:buAutoNum type="arabicPeriod" startAt="4"/>
            </a:pPr>
            <a:r>
              <a:rPr lang="id-ID" sz="2000" dirty="0" smtClean="0">
                <a:solidFill>
                  <a:schemeClr val="bg1"/>
                </a:solidFill>
                <a:latin typeface="Bookman Old Style" panose="02050604050505020204" pitchFamily="18" charset="0"/>
              </a:rPr>
              <a:t>George Miller (1956) : kapasitas STM utk memproses informasi memiliki batas sekitar tujuh unit; keterbatasan-keterbatasan tsb diakibatkan oleh adanya sejumlah mekanisme yang bersifat mendasar dan umum terlepas dari data apapun yang masuk ke dalamnya.</a:t>
            </a:r>
          </a:p>
          <a:p>
            <a:pPr marL="457200" indent="-457200">
              <a:buFont typeface="+mj-lt"/>
              <a:buAutoNum type="arabicPeriod" startAt="4"/>
            </a:pPr>
            <a:r>
              <a:rPr lang="id-ID" sz="2000" dirty="0" smtClean="0">
                <a:solidFill>
                  <a:schemeClr val="bg1"/>
                </a:solidFill>
                <a:latin typeface="Bookman Old Style" panose="02050604050505020204" pitchFamily="18" charset="0"/>
              </a:rPr>
              <a:t>Meningkatkan kapasitas penyimpanan STM dpt dicapai dg proses chunking, yakni mengubah huruf-huruf menjadi unit-unit kata yang bermakna. </a:t>
            </a:r>
          </a:p>
          <a:p>
            <a:r>
              <a:rPr lang="id-ID" sz="2000" dirty="0">
                <a:solidFill>
                  <a:schemeClr val="bg1"/>
                </a:solidFill>
                <a:latin typeface="Bookman Old Style" panose="02050604050505020204" pitchFamily="18" charset="0"/>
              </a:rPr>
              <a:t>	</a:t>
            </a:r>
            <a:r>
              <a:rPr lang="id-ID" sz="2000" dirty="0" smtClean="0">
                <a:solidFill>
                  <a:schemeClr val="bg1"/>
                </a:solidFill>
                <a:latin typeface="Bookman Old Style" panose="02050604050505020204" pitchFamily="18" charset="0"/>
              </a:rPr>
              <a:t>Cth MeJiKuHiBiNiU</a:t>
            </a:r>
          </a:p>
          <a:p>
            <a:pPr marL="457200" indent="-457200">
              <a:buFont typeface="+mj-lt"/>
              <a:buAutoNum type="arabicPeriod" startAt="6"/>
            </a:pPr>
            <a:r>
              <a:rPr lang="id-ID" sz="2000" dirty="0" smtClean="0">
                <a:solidFill>
                  <a:schemeClr val="bg1"/>
                </a:solidFill>
                <a:latin typeface="Bookman Old Style" panose="02050604050505020204" pitchFamily="18" charset="0"/>
              </a:rPr>
              <a:t>Bower dan Springston (1970), menemukan hasil eksperimen tentang hubungan LTM dan chunking, bahwa Chunking baru dapat dilakukan apabila LTM telah memaknai unit-unit tersebut terlebih dahulu. Cth, lbh mudah mengingat CSI,LOL,MTV,IBM. Dibandingkan CS,ILO,LMT,VIB,M.</a:t>
            </a:r>
            <a:endParaRPr lang="id-ID" sz="2000" dirty="0">
              <a:solidFill>
                <a:schemeClr val="bg1"/>
              </a:solidFill>
              <a:latin typeface="Bookman Old Style" panose="02050604050505020204" pitchFamily="18" charset="0"/>
            </a:endParaRPr>
          </a:p>
        </p:txBody>
      </p:sp>
    </p:spTree>
    <p:extLst>
      <p:ext uri="{BB962C8B-B14F-4D97-AF65-F5344CB8AC3E}">
        <p14:creationId xmlns:p14="http://schemas.microsoft.com/office/powerpoint/2010/main" val="3755546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1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1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Memori jangka panjang Memori jangka pendek Memori kerja, Hse s, teks, memori  png | PNGEg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4800" y="1051530"/>
            <a:ext cx="4648200" cy="46482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09600" y="2590800"/>
            <a:ext cx="3657600" cy="1569660"/>
          </a:xfrm>
          <a:prstGeom prst="rect">
            <a:avLst/>
          </a:prstGeom>
          <a:noFill/>
        </p:spPr>
        <p:txBody>
          <a:bodyPr wrap="square" rtlCol="0">
            <a:spAutoFit/>
          </a:bodyPr>
          <a:lstStyle/>
          <a:p>
            <a:r>
              <a:rPr lang="id-ID" sz="3200" dirty="0" smtClean="0">
                <a:latin typeface="Bookman Old Style" panose="02050604050505020204" pitchFamily="18" charset="0"/>
              </a:rPr>
              <a:t>Seberapa besar kita mampu mengingat ?</a:t>
            </a:r>
            <a:endParaRPr lang="id-ID" sz="3200" dirty="0">
              <a:latin typeface="Bookman Old Style" panose="02050604050505020204" pitchFamily="18" charset="0"/>
            </a:endParaRPr>
          </a:p>
        </p:txBody>
      </p:sp>
    </p:spTree>
    <p:extLst>
      <p:ext uri="{BB962C8B-B14F-4D97-AF65-F5344CB8AC3E}">
        <p14:creationId xmlns:p14="http://schemas.microsoft.com/office/powerpoint/2010/main" val="286606916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3000" y="1524000"/>
            <a:ext cx="7315200" cy="5016758"/>
          </a:xfrm>
          <a:prstGeom prst="rect">
            <a:avLst/>
          </a:prstGeom>
        </p:spPr>
        <p:txBody>
          <a:bodyPr wrap="square">
            <a:spAutoFit/>
          </a:bodyPr>
          <a:lstStyle/>
          <a:p>
            <a:pPr marL="342900" indent="-342900">
              <a:buFont typeface="Arial" panose="020B0604020202020204" pitchFamily="34" charset="0"/>
              <a:buChar char="•"/>
            </a:pPr>
            <a:r>
              <a:rPr lang="id-ID" sz="2000" dirty="0" smtClean="0">
                <a:solidFill>
                  <a:schemeClr val="bg1"/>
                </a:solidFill>
                <a:latin typeface="Bookman Old Style" panose="02050604050505020204" pitchFamily="18" charset="0"/>
              </a:rPr>
              <a:t>Memori kerja dlm wkt singkat menyimpan dan memanipulasi informasi selama kita melakukan kinerja kognitif.</a:t>
            </a:r>
          </a:p>
          <a:p>
            <a:pPr marL="342900" indent="-342900">
              <a:buFont typeface="Arial" panose="020B0604020202020204" pitchFamily="34" charset="0"/>
              <a:buChar char="•"/>
            </a:pPr>
            <a:r>
              <a:rPr lang="id-ID" sz="2000" dirty="0" smtClean="0">
                <a:solidFill>
                  <a:schemeClr val="bg1"/>
                </a:solidFill>
                <a:latin typeface="Bookman Old Style" panose="02050604050505020204" pitchFamily="18" charset="0"/>
              </a:rPr>
              <a:t>Memori </a:t>
            </a:r>
            <a:r>
              <a:rPr lang="id-ID" sz="2000" dirty="0">
                <a:solidFill>
                  <a:schemeClr val="bg1"/>
                </a:solidFill>
                <a:latin typeface="Bookman Old Style" panose="02050604050505020204" pitchFamily="18" charset="0"/>
              </a:rPr>
              <a:t>kerja (working memory) didefinisikan oleh Baddeley &amp; Hitch </a:t>
            </a:r>
            <a:r>
              <a:rPr lang="id-ID" sz="2000" dirty="0" smtClean="0">
                <a:solidFill>
                  <a:schemeClr val="bg1"/>
                </a:solidFill>
                <a:latin typeface="Bookman Old Style" panose="02050604050505020204" pitchFamily="18" charset="0"/>
              </a:rPr>
              <a:t>secara </a:t>
            </a:r>
            <a:r>
              <a:rPr lang="id-ID" sz="2000" dirty="0">
                <a:solidFill>
                  <a:schemeClr val="bg1"/>
                </a:solidFill>
                <a:latin typeface="Bookman Old Style" panose="02050604050505020204" pitchFamily="18" charset="0"/>
              </a:rPr>
              <a:t>konseptual sbg suatu tipe meja kerja (workbench) yg scr konstan mengubah, mengkombinasikan, dan memperbarui informasi baru dan lama</a:t>
            </a:r>
            <a:r>
              <a:rPr lang="id-ID" sz="2000" dirty="0" smtClean="0">
                <a:solidFill>
                  <a:schemeClr val="bg1"/>
                </a:solidFill>
                <a:latin typeface="Bookman Old Style" panose="02050604050505020204" pitchFamily="18" charset="0"/>
              </a:rPr>
              <a:t>. </a:t>
            </a:r>
          </a:p>
          <a:p>
            <a:pPr marL="342900" indent="-342900">
              <a:buFont typeface="Arial" panose="020B0604020202020204" pitchFamily="34" charset="0"/>
              <a:buChar char="•"/>
            </a:pPr>
            <a:r>
              <a:rPr lang="id-ID" sz="2000" dirty="0" smtClean="0">
                <a:solidFill>
                  <a:schemeClr val="bg1"/>
                </a:solidFill>
                <a:latin typeface="Bookman Old Style" panose="02050604050505020204" pitchFamily="18" charset="0"/>
              </a:rPr>
              <a:t>Model memori kerja menyanggah pandangan bhw STM hanyalah sekedar suatu ‘kotak’ di kepala—semacam unit pemorosesan sederhana tempat informasi dikirim ke LTM, atau lenyap.</a:t>
            </a:r>
          </a:p>
          <a:p>
            <a:pPr marL="342900" indent="-342900">
              <a:buFont typeface="Arial" panose="020B0604020202020204" pitchFamily="34" charset="0"/>
              <a:buChar char="•"/>
            </a:pPr>
            <a:r>
              <a:rPr lang="id-ID" sz="2000" dirty="0" smtClean="0">
                <a:solidFill>
                  <a:schemeClr val="bg1"/>
                </a:solidFill>
                <a:latin typeface="Bookman Old Style" panose="02050604050505020204" pitchFamily="18" charset="0"/>
              </a:rPr>
              <a:t>Model ini jg menyanggah bhw kapasitas STM hanya 7 item. </a:t>
            </a:r>
          </a:p>
          <a:p>
            <a:pPr marL="342900" indent="-342900">
              <a:buFont typeface="Arial" panose="020B0604020202020204" pitchFamily="34" charset="0"/>
              <a:buChar char="•"/>
            </a:pPr>
            <a:r>
              <a:rPr lang="id-ID" sz="2000" dirty="0">
                <a:solidFill>
                  <a:schemeClr val="bg1"/>
                </a:solidFill>
                <a:latin typeface="Bookman Old Style" panose="02050604050505020204" pitchFamily="18" charset="0"/>
                <a:cs typeface="Arial" panose="020B0604020202020204" pitchFamily="34" charset="0"/>
              </a:rPr>
              <a:t>Rentang memori ditentukan oleh kecepatan kita mengulang informasi</a:t>
            </a:r>
            <a:r>
              <a:rPr lang="id-ID" sz="2000" dirty="0" smtClean="0">
                <a:solidFill>
                  <a:schemeClr val="bg1"/>
                </a:solidFill>
                <a:latin typeface="Bookman Old Style" panose="02050604050505020204" pitchFamily="18" charset="0"/>
                <a:cs typeface="Arial" panose="020B0604020202020204" pitchFamily="34" charset="0"/>
              </a:rPr>
              <a:t>.</a:t>
            </a:r>
            <a:endParaRPr lang="id-ID" sz="2000" dirty="0">
              <a:solidFill>
                <a:schemeClr val="bg1"/>
              </a:solidFill>
              <a:latin typeface="Bookman Old Style" panose="02050604050505020204" pitchFamily="18" charset="0"/>
              <a:cs typeface="Arial" panose="020B0604020202020204" pitchFamily="34" charset="0"/>
            </a:endParaRPr>
          </a:p>
        </p:txBody>
      </p:sp>
      <p:sp>
        <p:nvSpPr>
          <p:cNvPr id="3" name="Rectangle 2"/>
          <p:cNvSpPr/>
          <p:nvPr/>
        </p:nvSpPr>
        <p:spPr>
          <a:xfrm>
            <a:off x="533400" y="152400"/>
            <a:ext cx="8077200" cy="1077218"/>
          </a:xfrm>
          <a:prstGeom prst="rect">
            <a:avLst/>
          </a:prstGeom>
        </p:spPr>
        <p:txBody>
          <a:bodyPr wrap="square">
            <a:spAutoFit/>
          </a:bodyPr>
          <a:lstStyle/>
          <a:p>
            <a:pPr lvl="0" algn="ctr">
              <a:buSzPct val="100000"/>
            </a:pPr>
            <a:r>
              <a:rPr lang="en-US" sz="3200" b="1" dirty="0" err="1">
                <a:solidFill>
                  <a:srgbClr val="002060"/>
                </a:solidFill>
                <a:latin typeface="Bookman Old Style" panose="02050604050505020204" pitchFamily="18" charset="0"/>
              </a:rPr>
              <a:t>Pendekatan</a:t>
            </a:r>
            <a:r>
              <a:rPr lang="en-US" sz="3200" b="1" dirty="0">
                <a:solidFill>
                  <a:srgbClr val="002060"/>
                </a:solidFill>
                <a:latin typeface="Bookman Old Style" panose="02050604050505020204" pitchFamily="18" charset="0"/>
              </a:rPr>
              <a:t> </a:t>
            </a:r>
            <a:r>
              <a:rPr lang="en-US" sz="3200" b="1" dirty="0" err="1">
                <a:solidFill>
                  <a:srgbClr val="002060"/>
                </a:solidFill>
                <a:latin typeface="Bookman Old Style" panose="02050604050505020204" pitchFamily="18" charset="0"/>
              </a:rPr>
              <a:t>memori</a:t>
            </a:r>
            <a:r>
              <a:rPr lang="en-US" sz="3200" b="1" dirty="0">
                <a:solidFill>
                  <a:srgbClr val="002060"/>
                </a:solidFill>
                <a:latin typeface="Bookman Old Style" panose="02050604050505020204" pitchFamily="18" charset="0"/>
              </a:rPr>
              <a:t> </a:t>
            </a:r>
            <a:r>
              <a:rPr lang="en-US" sz="3200" b="1" dirty="0" err="1">
                <a:solidFill>
                  <a:srgbClr val="002060"/>
                </a:solidFill>
                <a:latin typeface="Bookman Old Style" panose="02050604050505020204" pitchFamily="18" charset="0"/>
              </a:rPr>
              <a:t>kerja</a:t>
            </a:r>
            <a:r>
              <a:rPr lang="en-US" sz="3200" b="1" dirty="0">
                <a:solidFill>
                  <a:srgbClr val="002060"/>
                </a:solidFill>
                <a:latin typeface="Bookman Old Style" panose="02050604050505020204" pitchFamily="18" charset="0"/>
              </a:rPr>
              <a:t> </a:t>
            </a:r>
            <a:r>
              <a:rPr lang="en-US" sz="3200" b="1" dirty="0" err="1">
                <a:solidFill>
                  <a:srgbClr val="002060"/>
                </a:solidFill>
                <a:latin typeface="Bookman Old Style" panose="02050604050505020204" pitchFamily="18" charset="0"/>
              </a:rPr>
              <a:t>dari</a:t>
            </a:r>
            <a:r>
              <a:rPr lang="en-US" sz="3200" b="1" dirty="0">
                <a:solidFill>
                  <a:srgbClr val="002060"/>
                </a:solidFill>
                <a:latin typeface="Bookman Old Style" panose="02050604050505020204" pitchFamily="18" charset="0"/>
              </a:rPr>
              <a:t> </a:t>
            </a:r>
            <a:r>
              <a:rPr lang="en-US" sz="3200" b="1" dirty="0" smtClean="0">
                <a:solidFill>
                  <a:srgbClr val="002060"/>
                </a:solidFill>
                <a:latin typeface="Bookman Old Style" panose="02050604050505020204" pitchFamily="18" charset="0"/>
              </a:rPr>
              <a:t>Baddeley</a:t>
            </a:r>
            <a:r>
              <a:rPr lang="id-ID" sz="3200" b="1" dirty="0" smtClean="0">
                <a:solidFill>
                  <a:srgbClr val="002060"/>
                </a:solidFill>
                <a:latin typeface="Bookman Old Style" panose="02050604050505020204" pitchFamily="18" charset="0"/>
              </a:rPr>
              <a:t> &amp; Hitch</a:t>
            </a:r>
            <a:endParaRPr lang="id-ID" sz="3200" b="1" dirty="0">
              <a:solidFill>
                <a:srgbClr val="002060"/>
              </a:solidFill>
              <a:latin typeface="Bookman Old Style" panose="02050604050505020204" pitchFamily="18" charset="0"/>
            </a:endParaRPr>
          </a:p>
        </p:txBody>
      </p:sp>
    </p:spTree>
    <p:extLst>
      <p:ext uri="{BB962C8B-B14F-4D97-AF65-F5344CB8AC3E}">
        <p14:creationId xmlns:p14="http://schemas.microsoft.com/office/powerpoint/2010/main" val="116696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left)">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wipe(left)">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wipe(left)">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wipe(left)">
                                      <p:cBhvr>
                                        <p:cTn id="2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2202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extBox 1"/>
          <p:cNvSpPr txBox="1"/>
          <p:nvPr/>
        </p:nvSpPr>
        <p:spPr>
          <a:xfrm>
            <a:off x="1219200" y="2819400"/>
            <a:ext cx="6781800" cy="1938992"/>
          </a:xfrm>
          <a:prstGeom prst="rect">
            <a:avLst/>
          </a:prstGeom>
          <a:noFill/>
        </p:spPr>
        <p:txBody>
          <a:bodyPr wrap="square" rtlCol="0">
            <a:spAutoFit/>
          </a:bodyPr>
          <a:lstStyle/>
          <a:p>
            <a:r>
              <a:rPr lang="id-ID" sz="6000" dirty="0" smtClean="0">
                <a:solidFill>
                  <a:schemeClr val="bg1"/>
                </a:solidFill>
                <a:latin typeface="Century Gothic" panose="020B0502020202020204" pitchFamily="34" charset="0"/>
              </a:rPr>
              <a:t>ATM, TRI, IKEA, KPK, IPK, TPA, YAI </a:t>
            </a:r>
            <a:endParaRPr lang="id-ID" sz="6000" dirty="0">
              <a:solidFill>
                <a:schemeClr val="bg1"/>
              </a:solidFill>
              <a:latin typeface="Century Gothic" panose="020B0502020202020204" pitchFamily="34" charset="0"/>
            </a:endParaRPr>
          </a:p>
        </p:txBody>
      </p:sp>
      <p:sp>
        <p:nvSpPr>
          <p:cNvPr id="4" name="TextBox 3"/>
          <p:cNvSpPr txBox="1"/>
          <p:nvPr/>
        </p:nvSpPr>
        <p:spPr>
          <a:xfrm>
            <a:off x="1371600" y="685800"/>
            <a:ext cx="4876800" cy="990600"/>
          </a:xfrm>
          <a:prstGeom prst="rect">
            <a:avLst/>
          </a:prstGeom>
          <a:noFill/>
        </p:spPr>
        <p:txBody>
          <a:bodyPr wrap="square" rtlCol="0">
            <a:spAutoFit/>
          </a:bodyPr>
          <a:lstStyle/>
          <a:p>
            <a:endParaRPr lang="id-ID" dirty="0"/>
          </a:p>
        </p:txBody>
      </p:sp>
      <p:sp>
        <p:nvSpPr>
          <p:cNvPr id="5" name="TextBox 4"/>
          <p:cNvSpPr txBox="1"/>
          <p:nvPr/>
        </p:nvSpPr>
        <p:spPr>
          <a:xfrm>
            <a:off x="1219200" y="673100"/>
            <a:ext cx="4953000" cy="923330"/>
          </a:xfrm>
          <a:prstGeom prst="rect">
            <a:avLst/>
          </a:prstGeom>
          <a:noFill/>
        </p:spPr>
        <p:txBody>
          <a:bodyPr wrap="square" rtlCol="0">
            <a:spAutoFit/>
          </a:bodyPr>
          <a:lstStyle/>
          <a:p>
            <a:r>
              <a:rPr lang="id-ID" dirty="0" smtClean="0">
                <a:solidFill>
                  <a:schemeClr val="accent4"/>
                </a:solidFill>
              </a:rPr>
              <a:t>BACA ENAM KATA DI BAWAH INI KEMUDIAN PEJAMKAN MATA DAN ULANGI KATA-KATA TERSEBUT.</a:t>
            </a:r>
            <a:endParaRPr lang="id-ID" dirty="0">
              <a:solidFill>
                <a:schemeClr val="accent4"/>
              </a:solidFill>
            </a:endParaRPr>
          </a:p>
        </p:txBody>
      </p:sp>
    </p:spTree>
    <p:extLst>
      <p:ext uri="{BB962C8B-B14F-4D97-AF65-F5344CB8AC3E}">
        <p14:creationId xmlns:p14="http://schemas.microsoft.com/office/powerpoint/2010/main" val="3182028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2202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extBox 1"/>
          <p:cNvSpPr txBox="1"/>
          <p:nvPr/>
        </p:nvSpPr>
        <p:spPr>
          <a:xfrm>
            <a:off x="2209800" y="2109738"/>
            <a:ext cx="5562600" cy="4154984"/>
          </a:xfrm>
          <a:prstGeom prst="rect">
            <a:avLst/>
          </a:prstGeom>
          <a:noFill/>
        </p:spPr>
        <p:txBody>
          <a:bodyPr wrap="square" rtlCol="0">
            <a:spAutoFit/>
          </a:bodyPr>
          <a:lstStyle/>
          <a:p>
            <a:r>
              <a:rPr lang="id-ID" sz="4400" dirty="0" smtClean="0">
                <a:solidFill>
                  <a:schemeClr val="bg1"/>
                </a:solidFill>
                <a:latin typeface="Century Gothic" panose="020B0502020202020204" pitchFamily="34" charset="0"/>
              </a:rPr>
              <a:t>FENOMENOLOGI, </a:t>
            </a:r>
            <a:r>
              <a:rPr lang="id-ID" sz="4400" dirty="0">
                <a:solidFill>
                  <a:schemeClr val="bg1"/>
                </a:solidFill>
                <a:latin typeface="Century Gothic" panose="020B0502020202020204" pitchFamily="34" charset="0"/>
              </a:rPr>
              <a:t>ALUMINIUM</a:t>
            </a:r>
            <a:r>
              <a:rPr lang="id-ID" sz="4400" dirty="0" smtClean="0">
                <a:solidFill>
                  <a:schemeClr val="bg1"/>
                </a:solidFill>
                <a:latin typeface="Century Gothic" panose="020B0502020202020204" pitchFamily="34" charset="0"/>
              </a:rPr>
              <a:t>, NEUROLOGI, INTERPERSONAL, FILSAFAT, KONSTITUSIONAL</a:t>
            </a:r>
            <a:endParaRPr lang="id-ID" sz="4400" dirty="0">
              <a:solidFill>
                <a:schemeClr val="bg1"/>
              </a:solidFill>
              <a:latin typeface="Century Gothic" panose="020B0502020202020204" pitchFamily="34" charset="0"/>
            </a:endParaRPr>
          </a:p>
        </p:txBody>
      </p:sp>
      <p:sp>
        <p:nvSpPr>
          <p:cNvPr id="4" name="TextBox 3"/>
          <p:cNvSpPr txBox="1"/>
          <p:nvPr/>
        </p:nvSpPr>
        <p:spPr>
          <a:xfrm>
            <a:off x="1371600" y="685800"/>
            <a:ext cx="4876800" cy="990600"/>
          </a:xfrm>
          <a:prstGeom prst="rect">
            <a:avLst/>
          </a:prstGeom>
          <a:noFill/>
        </p:spPr>
        <p:txBody>
          <a:bodyPr wrap="square" rtlCol="0">
            <a:spAutoFit/>
          </a:bodyPr>
          <a:lstStyle/>
          <a:p>
            <a:endParaRPr lang="id-ID" dirty="0"/>
          </a:p>
        </p:txBody>
      </p:sp>
      <p:sp>
        <p:nvSpPr>
          <p:cNvPr id="5" name="TextBox 4"/>
          <p:cNvSpPr txBox="1"/>
          <p:nvPr/>
        </p:nvSpPr>
        <p:spPr>
          <a:xfrm>
            <a:off x="1219200" y="673100"/>
            <a:ext cx="4953000" cy="923330"/>
          </a:xfrm>
          <a:prstGeom prst="rect">
            <a:avLst/>
          </a:prstGeom>
          <a:noFill/>
        </p:spPr>
        <p:txBody>
          <a:bodyPr wrap="square" rtlCol="0">
            <a:spAutoFit/>
          </a:bodyPr>
          <a:lstStyle/>
          <a:p>
            <a:r>
              <a:rPr lang="id-ID" dirty="0" smtClean="0">
                <a:solidFill>
                  <a:schemeClr val="accent4"/>
                </a:solidFill>
              </a:rPr>
              <a:t>BACA ENAM KATA DI BAWAH INI KEMUDIAN PEJAMKAN MATA DAN ULANGI KATA-KATA TERSEBUT.</a:t>
            </a:r>
            <a:endParaRPr lang="id-ID" dirty="0">
              <a:solidFill>
                <a:schemeClr val="accent4"/>
              </a:solidFill>
            </a:endParaRPr>
          </a:p>
        </p:txBody>
      </p:sp>
    </p:spTree>
    <p:extLst>
      <p:ext uri="{BB962C8B-B14F-4D97-AF65-F5344CB8AC3E}">
        <p14:creationId xmlns:p14="http://schemas.microsoft.com/office/powerpoint/2010/main" val="3347752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2202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extBox 1"/>
          <p:cNvSpPr txBox="1"/>
          <p:nvPr/>
        </p:nvSpPr>
        <p:spPr>
          <a:xfrm>
            <a:off x="2209800" y="2109738"/>
            <a:ext cx="5562600" cy="769441"/>
          </a:xfrm>
          <a:prstGeom prst="rect">
            <a:avLst/>
          </a:prstGeom>
          <a:noFill/>
        </p:spPr>
        <p:txBody>
          <a:bodyPr wrap="square" rtlCol="0">
            <a:spAutoFit/>
          </a:bodyPr>
          <a:lstStyle/>
          <a:p>
            <a:r>
              <a:rPr lang="id-ID" sz="4400" dirty="0" smtClean="0">
                <a:solidFill>
                  <a:schemeClr val="bg1"/>
                </a:solidFill>
                <a:latin typeface="Century Gothic" panose="020B0502020202020204" pitchFamily="34" charset="0"/>
              </a:rPr>
              <a:t>D, B, G, P, J</a:t>
            </a:r>
            <a:endParaRPr lang="id-ID" sz="4400" dirty="0">
              <a:solidFill>
                <a:schemeClr val="bg1"/>
              </a:solidFill>
              <a:latin typeface="Century Gothic" panose="020B0502020202020204" pitchFamily="34" charset="0"/>
            </a:endParaRPr>
          </a:p>
        </p:txBody>
      </p:sp>
      <p:sp>
        <p:nvSpPr>
          <p:cNvPr id="4" name="TextBox 3"/>
          <p:cNvSpPr txBox="1"/>
          <p:nvPr/>
        </p:nvSpPr>
        <p:spPr>
          <a:xfrm>
            <a:off x="1371600" y="685800"/>
            <a:ext cx="4876800" cy="990600"/>
          </a:xfrm>
          <a:prstGeom prst="rect">
            <a:avLst/>
          </a:prstGeom>
          <a:noFill/>
        </p:spPr>
        <p:txBody>
          <a:bodyPr wrap="square" rtlCol="0">
            <a:spAutoFit/>
          </a:bodyPr>
          <a:lstStyle/>
          <a:p>
            <a:endParaRPr lang="id-ID" dirty="0"/>
          </a:p>
        </p:txBody>
      </p:sp>
      <p:sp>
        <p:nvSpPr>
          <p:cNvPr id="5" name="TextBox 4"/>
          <p:cNvSpPr txBox="1"/>
          <p:nvPr/>
        </p:nvSpPr>
        <p:spPr>
          <a:xfrm>
            <a:off x="1219200" y="673100"/>
            <a:ext cx="4953000" cy="923330"/>
          </a:xfrm>
          <a:prstGeom prst="rect">
            <a:avLst/>
          </a:prstGeom>
          <a:noFill/>
        </p:spPr>
        <p:txBody>
          <a:bodyPr wrap="square" rtlCol="0">
            <a:spAutoFit/>
          </a:bodyPr>
          <a:lstStyle/>
          <a:p>
            <a:r>
              <a:rPr lang="id-ID" dirty="0" smtClean="0">
                <a:solidFill>
                  <a:schemeClr val="accent4"/>
                </a:solidFill>
              </a:rPr>
              <a:t>BACA ENAM HURUF DI BAWAH INI KEMUDIAN PEJAMKAN MATA DAN ULANGI KATA-KATA TERSEBUT.</a:t>
            </a:r>
            <a:endParaRPr lang="id-ID" dirty="0">
              <a:solidFill>
                <a:schemeClr val="accent4"/>
              </a:solidFill>
            </a:endParaRPr>
          </a:p>
        </p:txBody>
      </p:sp>
    </p:spTree>
    <p:extLst>
      <p:ext uri="{BB962C8B-B14F-4D97-AF65-F5344CB8AC3E}">
        <p14:creationId xmlns:p14="http://schemas.microsoft.com/office/powerpoint/2010/main" val="1831543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2202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extBox 1"/>
          <p:cNvSpPr txBox="1"/>
          <p:nvPr/>
        </p:nvSpPr>
        <p:spPr>
          <a:xfrm>
            <a:off x="2209800" y="2109738"/>
            <a:ext cx="5562600" cy="3477875"/>
          </a:xfrm>
          <a:prstGeom prst="rect">
            <a:avLst/>
          </a:prstGeom>
          <a:noFill/>
        </p:spPr>
        <p:txBody>
          <a:bodyPr wrap="square" rtlCol="0">
            <a:spAutoFit/>
          </a:bodyPr>
          <a:lstStyle/>
          <a:p>
            <a:r>
              <a:rPr lang="id-ID" sz="4400" dirty="0" smtClean="0">
                <a:solidFill>
                  <a:schemeClr val="bg1"/>
                </a:solidFill>
                <a:latin typeface="Century Gothic" panose="020B0502020202020204" pitchFamily="34" charset="0"/>
              </a:rPr>
              <a:t>Aa</a:t>
            </a:r>
          </a:p>
          <a:p>
            <a:r>
              <a:rPr lang="id-ID" sz="4400" dirty="0" smtClean="0">
                <a:solidFill>
                  <a:schemeClr val="bg1"/>
                </a:solidFill>
                <a:latin typeface="Century Gothic" panose="020B0502020202020204" pitchFamily="34" charset="0"/>
              </a:rPr>
              <a:t>Cc</a:t>
            </a:r>
          </a:p>
          <a:p>
            <a:r>
              <a:rPr lang="id-ID" sz="4400" dirty="0" smtClean="0">
                <a:solidFill>
                  <a:schemeClr val="bg1"/>
                </a:solidFill>
                <a:latin typeface="Century Gothic" panose="020B0502020202020204" pitchFamily="34" charset="0"/>
              </a:rPr>
              <a:t>Hh</a:t>
            </a:r>
          </a:p>
          <a:p>
            <a:r>
              <a:rPr lang="id-ID" sz="4400" dirty="0" smtClean="0">
                <a:solidFill>
                  <a:schemeClr val="bg1"/>
                </a:solidFill>
                <a:latin typeface="Century Gothic" panose="020B0502020202020204" pitchFamily="34" charset="0"/>
              </a:rPr>
              <a:t>Ee</a:t>
            </a:r>
          </a:p>
          <a:p>
            <a:r>
              <a:rPr lang="id-ID" sz="4400" dirty="0" smtClean="0">
                <a:solidFill>
                  <a:schemeClr val="bg1"/>
                </a:solidFill>
                <a:latin typeface="Century Gothic" panose="020B0502020202020204" pitchFamily="34" charset="0"/>
              </a:rPr>
              <a:t>Xx</a:t>
            </a:r>
            <a:endParaRPr lang="id-ID" sz="4400" dirty="0">
              <a:solidFill>
                <a:schemeClr val="bg1"/>
              </a:solidFill>
              <a:latin typeface="Century Gothic" panose="020B0502020202020204" pitchFamily="34" charset="0"/>
            </a:endParaRPr>
          </a:p>
        </p:txBody>
      </p:sp>
      <p:sp>
        <p:nvSpPr>
          <p:cNvPr id="4" name="TextBox 3"/>
          <p:cNvSpPr txBox="1"/>
          <p:nvPr/>
        </p:nvSpPr>
        <p:spPr>
          <a:xfrm>
            <a:off x="1371600" y="685800"/>
            <a:ext cx="4876800" cy="990600"/>
          </a:xfrm>
          <a:prstGeom prst="rect">
            <a:avLst/>
          </a:prstGeom>
          <a:noFill/>
        </p:spPr>
        <p:txBody>
          <a:bodyPr wrap="square" rtlCol="0">
            <a:spAutoFit/>
          </a:bodyPr>
          <a:lstStyle/>
          <a:p>
            <a:endParaRPr lang="id-ID" dirty="0"/>
          </a:p>
        </p:txBody>
      </p:sp>
      <p:sp>
        <p:nvSpPr>
          <p:cNvPr id="5" name="TextBox 4"/>
          <p:cNvSpPr txBox="1"/>
          <p:nvPr/>
        </p:nvSpPr>
        <p:spPr>
          <a:xfrm>
            <a:off x="1219200" y="673100"/>
            <a:ext cx="4953000" cy="923330"/>
          </a:xfrm>
          <a:prstGeom prst="rect">
            <a:avLst/>
          </a:prstGeom>
          <a:noFill/>
        </p:spPr>
        <p:txBody>
          <a:bodyPr wrap="square" rtlCol="0">
            <a:spAutoFit/>
          </a:bodyPr>
          <a:lstStyle/>
          <a:p>
            <a:r>
              <a:rPr lang="id-ID" dirty="0" smtClean="0">
                <a:solidFill>
                  <a:schemeClr val="accent4"/>
                </a:solidFill>
              </a:rPr>
              <a:t>BACA ENAM HURUF DI BAWAH INI KEMUDIAN PEJAMKAN MATA DAN ULANGI KATA-KATA TERSEBUT.</a:t>
            </a:r>
            <a:endParaRPr lang="id-ID" dirty="0">
              <a:solidFill>
                <a:schemeClr val="accent4"/>
              </a:solidFill>
            </a:endParaRPr>
          </a:p>
        </p:txBody>
      </p:sp>
    </p:spTree>
    <p:extLst>
      <p:ext uri="{BB962C8B-B14F-4D97-AF65-F5344CB8AC3E}">
        <p14:creationId xmlns:p14="http://schemas.microsoft.com/office/powerpoint/2010/main" val="3816413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2202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extBox 1"/>
          <p:cNvSpPr txBox="1"/>
          <p:nvPr/>
        </p:nvSpPr>
        <p:spPr>
          <a:xfrm>
            <a:off x="2209800" y="2109738"/>
            <a:ext cx="5562600" cy="3477875"/>
          </a:xfrm>
          <a:prstGeom prst="rect">
            <a:avLst/>
          </a:prstGeom>
          <a:noFill/>
        </p:spPr>
        <p:txBody>
          <a:bodyPr wrap="square" rtlCol="0">
            <a:spAutoFit/>
          </a:bodyPr>
          <a:lstStyle/>
          <a:p>
            <a:r>
              <a:rPr lang="id-ID" sz="4400" dirty="0" smtClean="0">
                <a:solidFill>
                  <a:schemeClr val="bg1"/>
                </a:solidFill>
                <a:latin typeface="Century Gothic" panose="020B0502020202020204" pitchFamily="34" charset="0"/>
              </a:rPr>
              <a:t>PISANG</a:t>
            </a:r>
          </a:p>
          <a:p>
            <a:r>
              <a:rPr lang="id-ID" sz="4400" dirty="0" smtClean="0">
                <a:solidFill>
                  <a:schemeClr val="bg1"/>
                </a:solidFill>
                <a:latin typeface="Century Gothic" panose="020B0502020202020204" pitchFamily="34" charset="0"/>
              </a:rPr>
              <a:t>MENGKUDU</a:t>
            </a:r>
          </a:p>
          <a:p>
            <a:r>
              <a:rPr lang="id-ID" sz="4400" dirty="0" smtClean="0">
                <a:solidFill>
                  <a:schemeClr val="bg1"/>
                </a:solidFill>
                <a:latin typeface="Century Gothic" panose="020B0502020202020204" pitchFamily="34" charset="0"/>
              </a:rPr>
              <a:t>APRIKOT</a:t>
            </a:r>
          </a:p>
          <a:p>
            <a:r>
              <a:rPr lang="id-ID" sz="4400" dirty="0" smtClean="0">
                <a:solidFill>
                  <a:schemeClr val="bg1"/>
                </a:solidFill>
                <a:latin typeface="Century Gothic" panose="020B0502020202020204" pitchFamily="34" charset="0"/>
              </a:rPr>
              <a:t>KAPRISAN</a:t>
            </a:r>
          </a:p>
          <a:p>
            <a:r>
              <a:rPr lang="id-ID" sz="4400" dirty="0" smtClean="0">
                <a:solidFill>
                  <a:schemeClr val="bg1"/>
                </a:solidFill>
                <a:latin typeface="Century Gothic" panose="020B0502020202020204" pitchFamily="34" charset="0"/>
              </a:rPr>
              <a:t>DEWANDARU</a:t>
            </a:r>
            <a:endParaRPr lang="id-ID" sz="4400" dirty="0">
              <a:solidFill>
                <a:schemeClr val="bg1"/>
              </a:solidFill>
              <a:latin typeface="Century Gothic" panose="020B0502020202020204" pitchFamily="34" charset="0"/>
            </a:endParaRPr>
          </a:p>
        </p:txBody>
      </p:sp>
      <p:sp>
        <p:nvSpPr>
          <p:cNvPr id="4" name="TextBox 3"/>
          <p:cNvSpPr txBox="1"/>
          <p:nvPr/>
        </p:nvSpPr>
        <p:spPr>
          <a:xfrm>
            <a:off x="1371600" y="685800"/>
            <a:ext cx="4876800" cy="990600"/>
          </a:xfrm>
          <a:prstGeom prst="rect">
            <a:avLst/>
          </a:prstGeom>
          <a:noFill/>
        </p:spPr>
        <p:txBody>
          <a:bodyPr wrap="square" rtlCol="0">
            <a:spAutoFit/>
          </a:bodyPr>
          <a:lstStyle/>
          <a:p>
            <a:endParaRPr lang="id-ID" dirty="0"/>
          </a:p>
        </p:txBody>
      </p:sp>
      <p:sp>
        <p:nvSpPr>
          <p:cNvPr id="5" name="TextBox 4"/>
          <p:cNvSpPr txBox="1"/>
          <p:nvPr/>
        </p:nvSpPr>
        <p:spPr>
          <a:xfrm>
            <a:off x="1219200" y="673100"/>
            <a:ext cx="4953000" cy="923330"/>
          </a:xfrm>
          <a:prstGeom prst="rect">
            <a:avLst/>
          </a:prstGeom>
          <a:noFill/>
        </p:spPr>
        <p:txBody>
          <a:bodyPr wrap="square" rtlCol="0">
            <a:spAutoFit/>
          </a:bodyPr>
          <a:lstStyle/>
          <a:p>
            <a:r>
              <a:rPr lang="id-ID" dirty="0" smtClean="0">
                <a:solidFill>
                  <a:schemeClr val="accent4"/>
                </a:solidFill>
              </a:rPr>
              <a:t>BACA ENAM KATA DI BAWAH INI KEMUDIAN PEJAMKAN MATA DAN ULANGI KATA-KATA TERSEBUT.</a:t>
            </a:r>
            <a:endParaRPr lang="id-ID" dirty="0">
              <a:solidFill>
                <a:schemeClr val="accent4"/>
              </a:solidFill>
            </a:endParaRPr>
          </a:p>
        </p:txBody>
      </p:sp>
    </p:spTree>
    <p:extLst>
      <p:ext uri="{BB962C8B-B14F-4D97-AF65-F5344CB8AC3E}">
        <p14:creationId xmlns:p14="http://schemas.microsoft.com/office/powerpoint/2010/main" val="1091397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2202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extBox 1"/>
          <p:cNvSpPr txBox="1"/>
          <p:nvPr/>
        </p:nvSpPr>
        <p:spPr>
          <a:xfrm>
            <a:off x="1600200" y="2133600"/>
            <a:ext cx="7010400" cy="3477875"/>
          </a:xfrm>
          <a:prstGeom prst="rect">
            <a:avLst/>
          </a:prstGeom>
          <a:noFill/>
        </p:spPr>
        <p:txBody>
          <a:bodyPr wrap="square" rtlCol="0">
            <a:spAutoFit/>
          </a:bodyPr>
          <a:lstStyle/>
          <a:p>
            <a:r>
              <a:rPr lang="id-ID" sz="4400" dirty="0" smtClean="0">
                <a:solidFill>
                  <a:schemeClr val="bg1"/>
                </a:solidFill>
                <a:latin typeface="Century Gothic" panose="020B0502020202020204" pitchFamily="34" charset="0"/>
              </a:rPr>
              <a:t>Cyclanthera Pedata</a:t>
            </a:r>
          </a:p>
          <a:p>
            <a:r>
              <a:rPr lang="id-ID" sz="4400" dirty="0" smtClean="0">
                <a:solidFill>
                  <a:schemeClr val="bg1"/>
                </a:solidFill>
                <a:latin typeface="Century Gothic" panose="020B0502020202020204" pitchFamily="34" charset="0"/>
              </a:rPr>
              <a:t>Kentang Labbonotte</a:t>
            </a:r>
          </a:p>
          <a:p>
            <a:r>
              <a:rPr lang="id-ID" sz="4400" dirty="0" smtClean="0">
                <a:solidFill>
                  <a:schemeClr val="bg1"/>
                </a:solidFill>
                <a:latin typeface="Century Gothic" panose="020B0502020202020204" pitchFamily="34" charset="0"/>
              </a:rPr>
              <a:t>Sawi</a:t>
            </a:r>
          </a:p>
          <a:p>
            <a:r>
              <a:rPr lang="id-ID" sz="4400" dirty="0" smtClean="0">
                <a:solidFill>
                  <a:schemeClr val="bg1"/>
                </a:solidFill>
                <a:latin typeface="Century Gothic" panose="020B0502020202020204" pitchFamily="34" charset="0"/>
              </a:rPr>
              <a:t>Brocoli</a:t>
            </a:r>
          </a:p>
          <a:p>
            <a:r>
              <a:rPr lang="id-ID" sz="4400" dirty="0" smtClean="0">
                <a:solidFill>
                  <a:schemeClr val="bg1"/>
                </a:solidFill>
                <a:latin typeface="Century Gothic" panose="020B0502020202020204" pitchFamily="34" charset="0"/>
              </a:rPr>
              <a:t>Paprika</a:t>
            </a:r>
            <a:endParaRPr lang="id-ID" sz="4400" dirty="0">
              <a:solidFill>
                <a:schemeClr val="bg1"/>
              </a:solidFill>
              <a:latin typeface="Century Gothic" panose="020B0502020202020204" pitchFamily="34" charset="0"/>
            </a:endParaRPr>
          </a:p>
        </p:txBody>
      </p:sp>
      <p:sp>
        <p:nvSpPr>
          <p:cNvPr id="4" name="TextBox 3"/>
          <p:cNvSpPr txBox="1"/>
          <p:nvPr/>
        </p:nvSpPr>
        <p:spPr>
          <a:xfrm>
            <a:off x="1371600" y="685800"/>
            <a:ext cx="4876800" cy="990600"/>
          </a:xfrm>
          <a:prstGeom prst="rect">
            <a:avLst/>
          </a:prstGeom>
          <a:noFill/>
        </p:spPr>
        <p:txBody>
          <a:bodyPr wrap="square" rtlCol="0">
            <a:spAutoFit/>
          </a:bodyPr>
          <a:lstStyle/>
          <a:p>
            <a:endParaRPr lang="id-ID" dirty="0"/>
          </a:p>
        </p:txBody>
      </p:sp>
      <p:sp>
        <p:nvSpPr>
          <p:cNvPr id="5" name="TextBox 4"/>
          <p:cNvSpPr txBox="1"/>
          <p:nvPr/>
        </p:nvSpPr>
        <p:spPr>
          <a:xfrm>
            <a:off x="1219200" y="673100"/>
            <a:ext cx="4953000" cy="923330"/>
          </a:xfrm>
          <a:prstGeom prst="rect">
            <a:avLst/>
          </a:prstGeom>
          <a:noFill/>
        </p:spPr>
        <p:txBody>
          <a:bodyPr wrap="square" rtlCol="0">
            <a:spAutoFit/>
          </a:bodyPr>
          <a:lstStyle/>
          <a:p>
            <a:r>
              <a:rPr lang="id-ID" dirty="0" smtClean="0">
                <a:solidFill>
                  <a:schemeClr val="accent4"/>
                </a:solidFill>
              </a:rPr>
              <a:t>BACA ENAM KATA DI BAWAH INI KEMUDIAN PEJAMKAN MATA DAN ULANGI KATA-KATA TERSEBUT.</a:t>
            </a:r>
            <a:endParaRPr lang="id-ID" dirty="0">
              <a:solidFill>
                <a:schemeClr val="accent4"/>
              </a:solidFill>
            </a:endParaRPr>
          </a:p>
        </p:txBody>
      </p:sp>
    </p:spTree>
    <p:extLst>
      <p:ext uri="{BB962C8B-B14F-4D97-AF65-F5344CB8AC3E}">
        <p14:creationId xmlns:p14="http://schemas.microsoft.com/office/powerpoint/2010/main" val="3898883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2202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extBox 1"/>
          <p:cNvSpPr txBox="1"/>
          <p:nvPr/>
        </p:nvSpPr>
        <p:spPr>
          <a:xfrm>
            <a:off x="1600200" y="2133600"/>
            <a:ext cx="7010400" cy="3477875"/>
          </a:xfrm>
          <a:prstGeom prst="rect">
            <a:avLst/>
          </a:prstGeom>
          <a:noFill/>
        </p:spPr>
        <p:txBody>
          <a:bodyPr wrap="square" rtlCol="0">
            <a:spAutoFit/>
          </a:bodyPr>
          <a:lstStyle/>
          <a:p>
            <a:r>
              <a:rPr lang="id-ID" sz="4400" dirty="0" smtClean="0">
                <a:solidFill>
                  <a:schemeClr val="bg1"/>
                </a:solidFill>
                <a:latin typeface="Century Gothic" panose="020B0502020202020204" pitchFamily="34" charset="0"/>
              </a:rPr>
              <a:t>Raflesia Arnoldi</a:t>
            </a:r>
          </a:p>
          <a:p>
            <a:r>
              <a:rPr lang="id-ID" sz="4400" dirty="0" smtClean="0">
                <a:solidFill>
                  <a:schemeClr val="bg1"/>
                </a:solidFill>
                <a:latin typeface="Century Gothic" panose="020B0502020202020204" pitchFamily="34" charset="0"/>
              </a:rPr>
              <a:t>Gibraltar Champion</a:t>
            </a:r>
          </a:p>
          <a:p>
            <a:r>
              <a:rPr lang="id-ID" sz="4400" dirty="0" smtClean="0">
                <a:solidFill>
                  <a:schemeClr val="bg1"/>
                </a:solidFill>
                <a:latin typeface="Century Gothic" panose="020B0502020202020204" pitchFamily="34" charset="0"/>
              </a:rPr>
              <a:t>Middlemist Red</a:t>
            </a:r>
          </a:p>
          <a:p>
            <a:r>
              <a:rPr lang="id-ID" sz="4400" dirty="0" smtClean="0">
                <a:solidFill>
                  <a:schemeClr val="bg1"/>
                </a:solidFill>
                <a:latin typeface="Century Gothic" panose="020B0502020202020204" pitchFamily="34" charset="0"/>
              </a:rPr>
              <a:t>Ghost Orchid</a:t>
            </a:r>
          </a:p>
          <a:p>
            <a:r>
              <a:rPr lang="id-ID" sz="4400" dirty="0" smtClean="0">
                <a:solidFill>
                  <a:schemeClr val="bg1"/>
                </a:solidFill>
                <a:latin typeface="Century Gothic" panose="020B0502020202020204" pitchFamily="34" charset="0"/>
              </a:rPr>
              <a:t>Amorpophallus Titanium</a:t>
            </a:r>
            <a:endParaRPr lang="id-ID" sz="4400" dirty="0">
              <a:solidFill>
                <a:schemeClr val="bg1"/>
              </a:solidFill>
              <a:latin typeface="Century Gothic" panose="020B0502020202020204" pitchFamily="34" charset="0"/>
            </a:endParaRPr>
          </a:p>
        </p:txBody>
      </p:sp>
      <p:sp>
        <p:nvSpPr>
          <p:cNvPr id="4" name="TextBox 3"/>
          <p:cNvSpPr txBox="1"/>
          <p:nvPr/>
        </p:nvSpPr>
        <p:spPr>
          <a:xfrm>
            <a:off x="1371600" y="685800"/>
            <a:ext cx="4876800" cy="990600"/>
          </a:xfrm>
          <a:prstGeom prst="rect">
            <a:avLst/>
          </a:prstGeom>
          <a:noFill/>
        </p:spPr>
        <p:txBody>
          <a:bodyPr wrap="square" rtlCol="0">
            <a:spAutoFit/>
          </a:bodyPr>
          <a:lstStyle/>
          <a:p>
            <a:endParaRPr lang="id-ID" dirty="0"/>
          </a:p>
        </p:txBody>
      </p:sp>
      <p:sp>
        <p:nvSpPr>
          <p:cNvPr id="5" name="TextBox 4"/>
          <p:cNvSpPr txBox="1"/>
          <p:nvPr/>
        </p:nvSpPr>
        <p:spPr>
          <a:xfrm>
            <a:off x="1219200" y="673100"/>
            <a:ext cx="4953000" cy="923330"/>
          </a:xfrm>
          <a:prstGeom prst="rect">
            <a:avLst/>
          </a:prstGeom>
          <a:noFill/>
        </p:spPr>
        <p:txBody>
          <a:bodyPr wrap="square" rtlCol="0">
            <a:spAutoFit/>
          </a:bodyPr>
          <a:lstStyle/>
          <a:p>
            <a:r>
              <a:rPr lang="id-ID" dirty="0" smtClean="0">
                <a:solidFill>
                  <a:schemeClr val="accent4"/>
                </a:solidFill>
              </a:rPr>
              <a:t>BACA ENAM KATA DI BAWAH INI KEMUDIAN PEJAMKAN MATA DAN ULANGI KATA-KATA TERSEBUT.</a:t>
            </a:r>
            <a:endParaRPr lang="id-ID" dirty="0">
              <a:solidFill>
                <a:schemeClr val="accent4"/>
              </a:solidFill>
            </a:endParaRPr>
          </a:p>
        </p:txBody>
      </p:sp>
    </p:spTree>
    <p:extLst>
      <p:ext uri="{BB962C8B-B14F-4D97-AF65-F5344CB8AC3E}">
        <p14:creationId xmlns:p14="http://schemas.microsoft.com/office/powerpoint/2010/main" val="899045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2202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extBox 1"/>
          <p:cNvSpPr txBox="1"/>
          <p:nvPr/>
        </p:nvSpPr>
        <p:spPr>
          <a:xfrm>
            <a:off x="1600200" y="2133600"/>
            <a:ext cx="7010400" cy="3477875"/>
          </a:xfrm>
          <a:prstGeom prst="rect">
            <a:avLst/>
          </a:prstGeom>
          <a:noFill/>
        </p:spPr>
        <p:txBody>
          <a:bodyPr wrap="square" rtlCol="0">
            <a:spAutoFit/>
          </a:bodyPr>
          <a:lstStyle/>
          <a:p>
            <a:r>
              <a:rPr lang="id-ID" sz="4400" dirty="0" smtClean="0">
                <a:solidFill>
                  <a:schemeClr val="bg1"/>
                </a:solidFill>
                <a:latin typeface="Century Gothic" panose="020B0502020202020204" pitchFamily="34" charset="0"/>
              </a:rPr>
              <a:t>Korefografer</a:t>
            </a:r>
          </a:p>
          <a:p>
            <a:r>
              <a:rPr lang="id-ID" sz="4400" dirty="0" smtClean="0">
                <a:solidFill>
                  <a:schemeClr val="bg1"/>
                </a:solidFill>
                <a:latin typeface="Century Gothic" panose="020B0502020202020204" pitchFamily="34" charset="0"/>
              </a:rPr>
              <a:t>Sosial media spesialis</a:t>
            </a:r>
          </a:p>
          <a:p>
            <a:r>
              <a:rPr lang="id-ID" sz="4400" dirty="0" smtClean="0">
                <a:solidFill>
                  <a:schemeClr val="bg1"/>
                </a:solidFill>
                <a:latin typeface="Century Gothic" panose="020B0502020202020204" pitchFamily="34" charset="0"/>
              </a:rPr>
              <a:t>Arkeolog</a:t>
            </a:r>
          </a:p>
          <a:p>
            <a:r>
              <a:rPr lang="id-ID" sz="4400" dirty="0" smtClean="0">
                <a:solidFill>
                  <a:schemeClr val="bg1"/>
                </a:solidFill>
                <a:latin typeface="Century Gothic" panose="020B0502020202020204" pitchFamily="34" charset="0"/>
              </a:rPr>
              <a:t>Arsitek</a:t>
            </a:r>
          </a:p>
          <a:p>
            <a:r>
              <a:rPr lang="id-ID" sz="4400" dirty="0" smtClean="0">
                <a:solidFill>
                  <a:schemeClr val="bg1"/>
                </a:solidFill>
                <a:latin typeface="Century Gothic" panose="020B0502020202020204" pitchFamily="34" charset="0"/>
              </a:rPr>
              <a:t>Dosen</a:t>
            </a:r>
          </a:p>
        </p:txBody>
      </p:sp>
      <p:sp>
        <p:nvSpPr>
          <p:cNvPr id="4" name="TextBox 3"/>
          <p:cNvSpPr txBox="1"/>
          <p:nvPr/>
        </p:nvSpPr>
        <p:spPr>
          <a:xfrm>
            <a:off x="1371600" y="685800"/>
            <a:ext cx="4876800" cy="990600"/>
          </a:xfrm>
          <a:prstGeom prst="rect">
            <a:avLst/>
          </a:prstGeom>
          <a:noFill/>
        </p:spPr>
        <p:txBody>
          <a:bodyPr wrap="square" rtlCol="0">
            <a:spAutoFit/>
          </a:bodyPr>
          <a:lstStyle/>
          <a:p>
            <a:endParaRPr lang="id-ID" dirty="0"/>
          </a:p>
        </p:txBody>
      </p:sp>
      <p:sp>
        <p:nvSpPr>
          <p:cNvPr id="5" name="TextBox 4"/>
          <p:cNvSpPr txBox="1"/>
          <p:nvPr/>
        </p:nvSpPr>
        <p:spPr>
          <a:xfrm>
            <a:off x="1219200" y="673100"/>
            <a:ext cx="4953000" cy="923330"/>
          </a:xfrm>
          <a:prstGeom prst="rect">
            <a:avLst/>
          </a:prstGeom>
          <a:noFill/>
        </p:spPr>
        <p:txBody>
          <a:bodyPr wrap="square" rtlCol="0">
            <a:spAutoFit/>
          </a:bodyPr>
          <a:lstStyle/>
          <a:p>
            <a:r>
              <a:rPr lang="id-ID" dirty="0" smtClean="0">
                <a:solidFill>
                  <a:schemeClr val="accent4"/>
                </a:solidFill>
              </a:rPr>
              <a:t>BACA ENAM KATA DI BAWAH INI KEMUDIAN PEJAMKAN MATA DAN ULANGI KATA-KATA TERSEBUT.</a:t>
            </a:r>
            <a:endParaRPr lang="id-ID" dirty="0">
              <a:solidFill>
                <a:schemeClr val="accent4"/>
              </a:solidFill>
            </a:endParaRPr>
          </a:p>
        </p:txBody>
      </p:sp>
    </p:spTree>
    <p:extLst>
      <p:ext uri="{BB962C8B-B14F-4D97-AF65-F5344CB8AC3E}">
        <p14:creationId xmlns:p14="http://schemas.microsoft.com/office/powerpoint/2010/main" val="2192391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2202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extBox 1"/>
          <p:cNvSpPr txBox="1"/>
          <p:nvPr/>
        </p:nvSpPr>
        <p:spPr>
          <a:xfrm>
            <a:off x="1600200" y="2133600"/>
            <a:ext cx="7010400" cy="3477875"/>
          </a:xfrm>
          <a:prstGeom prst="rect">
            <a:avLst/>
          </a:prstGeom>
          <a:noFill/>
        </p:spPr>
        <p:txBody>
          <a:bodyPr wrap="square" rtlCol="0">
            <a:spAutoFit/>
          </a:bodyPr>
          <a:lstStyle/>
          <a:p>
            <a:r>
              <a:rPr lang="id-ID" sz="4400" dirty="0" smtClean="0">
                <a:solidFill>
                  <a:schemeClr val="bg1"/>
                </a:solidFill>
                <a:latin typeface="Century Gothic" panose="020B0502020202020204" pitchFamily="34" charset="0"/>
              </a:rPr>
              <a:t>Chevrolet</a:t>
            </a:r>
          </a:p>
          <a:p>
            <a:r>
              <a:rPr lang="id-ID" sz="4400" dirty="0" smtClean="0">
                <a:solidFill>
                  <a:schemeClr val="bg1"/>
                </a:solidFill>
                <a:latin typeface="Century Gothic" panose="020B0502020202020204" pitchFamily="34" charset="0"/>
              </a:rPr>
              <a:t>Volkswagen</a:t>
            </a:r>
          </a:p>
          <a:p>
            <a:r>
              <a:rPr lang="id-ID" sz="4400" dirty="0" smtClean="0">
                <a:solidFill>
                  <a:schemeClr val="bg1"/>
                </a:solidFill>
                <a:latin typeface="Century Gothic" panose="020B0502020202020204" pitchFamily="34" charset="0"/>
              </a:rPr>
              <a:t>Volugrafo bimbo</a:t>
            </a:r>
          </a:p>
          <a:p>
            <a:r>
              <a:rPr lang="id-ID" sz="4400" dirty="0" smtClean="0">
                <a:solidFill>
                  <a:schemeClr val="bg1"/>
                </a:solidFill>
                <a:latin typeface="Century Gothic" panose="020B0502020202020204" pitchFamily="34" charset="0"/>
              </a:rPr>
              <a:t>Koegnisegg</a:t>
            </a:r>
          </a:p>
          <a:p>
            <a:r>
              <a:rPr lang="id-ID" sz="4400" dirty="0" smtClean="0">
                <a:solidFill>
                  <a:schemeClr val="bg1"/>
                </a:solidFill>
                <a:latin typeface="Century Gothic" panose="020B0502020202020204" pitchFamily="34" charset="0"/>
              </a:rPr>
              <a:t>Rollroyce</a:t>
            </a:r>
          </a:p>
        </p:txBody>
      </p:sp>
      <p:sp>
        <p:nvSpPr>
          <p:cNvPr id="4" name="TextBox 3"/>
          <p:cNvSpPr txBox="1"/>
          <p:nvPr/>
        </p:nvSpPr>
        <p:spPr>
          <a:xfrm>
            <a:off x="1371600" y="685800"/>
            <a:ext cx="4876800" cy="990600"/>
          </a:xfrm>
          <a:prstGeom prst="rect">
            <a:avLst/>
          </a:prstGeom>
          <a:noFill/>
        </p:spPr>
        <p:txBody>
          <a:bodyPr wrap="square" rtlCol="0">
            <a:spAutoFit/>
          </a:bodyPr>
          <a:lstStyle/>
          <a:p>
            <a:endParaRPr lang="id-ID" dirty="0"/>
          </a:p>
        </p:txBody>
      </p:sp>
      <p:sp>
        <p:nvSpPr>
          <p:cNvPr id="5" name="TextBox 4"/>
          <p:cNvSpPr txBox="1"/>
          <p:nvPr/>
        </p:nvSpPr>
        <p:spPr>
          <a:xfrm>
            <a:off x="1219200" y="673100"/>
            <a:ext cx="4953000" cy="923330"/>
          </a:xfrm>
          <a:prstGeom prst="rect">
            <a:avLst/>
          </a:prstGeom>
          <a:noFill/>
        </p:spPr>
        <p:txBody>
          <a:bodyPr wrap="square" rtlCol="0">
            <a:spAutoFit/>
          </a:bodyPr>
          <a:lstStyle/>
          <a:p>
            <a:r>
              <a:rPr lang="id-ID" dirty="0" smtClean="0">
                <a:solidFill>
                  <a:schemeClr val="accent4"/>
                </a:solidFill>
              </a:rPr>
              <a:t>BACA ENAM KATA DI BAWAH INI KEMUDIAN PEJAMKAN MATA DAN ULANGI KATA-KATA TERSEBUT.</a:t>
            </a:r>
            <a:endParaRPr lang="id-ID" dirty="0">
              <a:solidFill>
                <a:schemeClr val="accent4"/>
              </a:solidFill>
            </a:endParaRPr>
          </a:p>
        </p:txBody>
      </p:sp>
    </p:spTree>
    <p:extLst>
      <p:ext uri="{BB962C8B-B14F-4D97-AF65-F5344CB8AC3E}">
        <p14:creationId xmlns:p14="http://schemas.microsoft.com/office/powerpoint/2010/main" val="3186395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2202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extBox 1"/>
          <p:cNvSpPr txBox="1"/>
          <p:nvPr/>
        </p:nvSpPr>
        <p:spPr>
          <a:xfrm>
            <a:off x="2209800" y="2109738"/>
            <a:ext cx="5562600" cy="769441"/>
          </a:xfrm>
          <a:prstGeom prst="rect">
            <a:avLst/>
          </a:prstGeom>
          <a:noFill/>
        </p:spPr>
        <p:txBody>
          <a:bodyPr wrap="square" rtlCol="0">
            <a:spAutoFit/>
          </a:bodyPr>
          <a:lstStyle/>
          <a:p>
            <a:r>
              <a:rPr lang="id-ID" sz="4400" dirty="0" smtClean="0">
                <a:solidFill>
                  <a:schemeClr val="bg1"/>
                </a:solidFill>
                <a:latin typeface="Century Gothic" panose="020B0502020202020204" pitchFamily="34" charset="0"/>
              </a:rPr>
              <a:t>H, C, M, G, F</a:t>
            </a:r>
            <a:endParaRPr lang="id-ID" sz="4400" dirty="0">
              <a:solidFill>
                <a:schemeClr val="bg1"/>
              </a:solidFill>
              <a:latin typeface="Century Gothic" panose="020B0502020202020204" pitchFamily="34" charset="0"/>
            </a:endParaRPr>
          </a:p>
        </p:txBody>
      </p:sp>
      <p:sp>
        <p:nvSpPr>
          <p:cNvPr id="4" name="TextBox 3"/>
          <p:cNvSpPr txBox="1"/>
          <p:nvPr/>
        </p:nvSpPr>
        <p:spPr>
          <a:xfrm>
            <a:off x="1371600" y="685800"/>
            <a:ext cx="4876800" cy="990600"/>
          </a:xfrm>
          <a:prstGeom prst="rect">
            <a:avLst/>
          </a:prstGeom>
          <a:noFill/>
        </p:spPr>
        <p:txBody>
          <a:bodyPr wrap="square" rtlCol="0">
            <a:spAutoFit/>
          </a:bodyPr>
          <a:lstStyle/>
          <a:p>
            <a:endParaRPr lang="id-ID" dirty="0"/>
          </a:p>
        </p:txBody>
      </p:sp>
      <p:sp>
        <p:nvSpPr>
          <p:cNvPr id="5" name="TextBox 4"/>
          <p:cNvSpPr txBox="1"/>
          <p:nvPr/>
        </p:nvSpPr>
        <p:spPr>
          <a:xfrm>
            <a:off x="1219200" y="673100"/>
            <a:ext cx="4953000" cy="923330"/>
          </a:xfrm>
          <a:prstGeom prst="rect">
            <a:avLst/>
          </a:prstGeom>
          <a:noFill/>
        </p:spPr>
        <p:txBody>
          <a:bodyPr wrap="square" rtlCol="0">
            <a:spAutoFit/>
          </a:bodyPr>
          <a:lstStyle/>
          <a:p>
            <a:r>
              <a:rPr lang="id-ID" dirty="0" smtClean="0">
                <a:solidFill>
                  <a:schemeClr val="accent4"/>
                </a:solidFill>
              </a:rPr>
              <a:t>BACA ENAM HURUF DI BAWAH INI KEMUDIAN PEJAMKAN MATA DAN ULANGI KATA-KATA TERSEBUT.</a:t>
            </a:r>
            <a:endParaRPr lang="id-ID" dirty="0">
              <a:solidFill>
                <a:schemeClr val="accent4"/>
              </a:solidFill>
            </a:endParaRPr>
          </a:p>
        </p:txBody>
      </p:sp>
    </p:spTree>
    <p:extLst>
      <p:ext uri="{BB962C8B-B14F-4D97-AF65-F5344CB8AC3E}">
        <p14:creationId xmlns:p14="http://schemas.microsoft.com/office/powerpoint/2010/main" val="1716345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2202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extBox 1"/>
          <p:cNvSpPr txBox="1"/>
          <p:nvPr/>
        </p:nvSpPr>
        <p:spPr>
          <a:xfrm>
            <a:off x="2209800" y="2109738"/>
            <a:ext cx="5562600" cy="3477875"/>
          </a:xfrm>
          <a:prstGeom prst="rect">
            <a:avLst/>
          </a:prstGeom>
          <a:noFill/>
        </p:spPr>
        <p:txBody>
          <a:bodyPr wrap="square" rtlCol="0">
            <a:spAutoFit/>
          </a:bodyPr>
          <a:lstStyle/>
          <a:p>
            <a:r>
              <a:rPr lang="id-ID" sz="4400" dirty="0" smtClean="0">
                <a:solidFill>
                  <a:schemeClr val="bg1"/>
                </a:solidFill>
                <a:latin typeface="Century Gothic" panose="020B0502020202020204" pitchFamily="34" charset="0"/>
              </a:rPr>
              <a:t>Ff</a:t>
            </a:r>
          </a:p>
          <a:p>
            <a:r>
              <a:rPr lang="id-ID" sz="4400" dirty="0" smtClean="0">
                <a:solidFill>
                  <a:schemeClr val="bg1"/>
                </a:solidFill>
                <a:latin typeface="Century Gothic" panose="020B0502020202020204" pitchFamily="34" charset="0"/>
              </a:rPr>
              <a:t>Ll</a:t>
            </a:r>
          </a:p>
          <a:p>
            <a:r>
              <a:rPr lang="id-ID" sz="4400" dirty="0" smtClean="0">
                <a:solidFill>
                  <a:schemeClr val="bg1"/>
                </a:solidFill>
                <a:latin typeface="Century Gothic" panose="020B0502020202020204" pitchFamily="34" charset="0"/>
              </a:rPr>
              <a:t>Rr</a:t>
            </a:r>
          </a:p>
          <a:p>
            <a:r>
              <a:rPr lang="id-ID" sz="4400" dirty="0" smtClean="0">
                <a:solidFill>
                  <a:schemeClr val="bg1"/>
                </a:solidFill>
                <a:latin typeface="Century Gothic" panose="020B0502020202020204" pitchFamily="34" charset="0"/>
              </a:rPr>
              <a:t>Qq</a:t>
            </a:r>
          </a:p>
          <a:p>
            <a:r>
              <a:rPr lang="id-ID" sz="4400" dirty="0" smtClean="0">
                <a:solidFill>
                  <a:schemeClr val="bg1"/>
                </a:solidFill>
                <a:latin typeface="Century Gothic" panose="020B0502020202020204" pitchFamily="34" charset="0"/>
              </a:rPr>
              <a:t>Nn</a:t>
            </a:r>
          </a:p>
        </p:txBody>
      </p:sp>
      <p:sp>
        <p:nvSpPr>
          <p:cNvPr id="4" name="TextBox 3"/>
          <p:cNvSpPr txBox="1"/>
          <p:nvPr/>
        </p:nvSpPr>
        <p:spPr>
          <a:xfrm>
            <a:off x="1371600" y="685800"/>
            <a:ext cx="4876800" cy="990600"/>
          </a:xfrm>
          <a:prstGeom prst="rect">
            <a:avLst/>
          </a:prstGeom>
          <a:noFill/>
        </p:spPr>
        <p:txBody>
          <a:bodyPr wrap="square" rtlCol="0">
            <a:spAutoFit/>
          </a:bodyPr>
          <a:lstStyle/>
          <a:p>
            <a:endParaRPr lang="id-ID" dirty="0"/>
          </a:p>
        </p:txBody>
      </p:sp>
      <p:sp>
        <p:nvSpPr>
          <p:cNvPr id="5" name="TextBox 4"/>
          <p:cNvSpPr txBox="1"/>
          <p:nvPr/>
        </p:nvSpPr>
        <p:spPr>
          <a:xfrm>
            <a:off x="1219200" y="673100"/>
            <a:ext cx="4953000" cy="923330"/>
          </a:xfrm>
          <a:prstGeom prst="rect">
            <a:avLst/>
          </a:prstGeom>
          <a:noFill/>
        </p:spPr>
        <p:txBody>
          <a:bodyPr wrap="square" rtlCol="0">
            <a:spAutoFit/>
          </a:bodyPr>
          <a:lstStyle/>
          <a:p>
            <a:r>
              <a:rPr lang="id-ID" dirty="0" smtClean="0">
                <a:solidFill>
                  <a:schemeClr val="accent4"/>
                </a:solidFill>
              </a:rPr>
              <a:t>BACA ENAM HURUF DI BAWAH INI KEMUDIAN PEJAMKAN MATA DAN ULANGI KATA-KATA TERSEBUT.</a:t>
            </a:r>
            <a:endParaRPr lang="id-ID" dirty="0">
              <a:solidFill>
                <a:schemeClr val="accent4"/>
              </a:solidFill>
            </a:endParaRPr>
          </a:p>
        </p:txBody>
      </p:sp>
    </p:spTree>
    <p:extLst>
      <p:ext uri="{BB962C8B-B14F-4D97-AF65-F5344CB8AC3E}">
        <p14:creationId xmlns:p14="http://schemas.microsoft.com/office/powerpoint/2010/main" val="2634330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2202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extBox 1"/>
          <p:cNvSpPr txBox="1"/>
          <p:nvPr/>
        </p:nvSpPr>
        <p:spPr>
          <a:xfrm>
            <a:off x="2209800" y="2109738"/>
            <a:ext cx="5562600" cy="3477875"/>
          </a:xfrm>
          <a:prstGeom prst="rect">
            <a:avLst/>
          </a:prstGeom>
          <a:noFill/>
        </p:spPr>
        <p:txBody>
          <a:bodyPr wrap="square" rtlCol="0">
            <a:spAutoFit/>
          </a:bodyPr>
          <a:lstStyle/>
          <a:p>
            <a:r>
              <a:rPr lang="id-ID" sz="4400" dirty="0" smtClean="0">
                <a:solidFill>
                  <a:schemeClr val="bg1"/>
                </a:solidFill>
                <a:latin typeface="Century Gothic" panose="020B0502020202020204" pitchFamily="34" charset="0"/>
              </a:rPr>
              <a:t>APEL</a:t>
            </a:r>
          </a:p>
          <a:p>
            <a:r>
              <a:rPr lang="id-ID" sz="4400" dirty="0" smtClean="0">
                <a:solidFill>
                  <a:schemeClr val="bg1"/>
                </a:solidFill>
                <a:latin typeface="Century Gothic" panose="020B0502020202020204" pitchFamily="34" charset="0"/>
              </a:rPr>
              <a:t>PIR</a:t>
            </a:r>
          </a:p>
          <a:p>
            <a:r>
              <a:rPr lang="id-ID" sz="4400" dirty="0" smtClean="0">
                <a:solidFill>
                  <a:schemeClr val="bg1"/>
                </a:solidFill>
                <a:latin typeface="Century Gothic" panose="020B0502020202020204" pitchFamily="34" charset="0"/>
              </a:rPr>
              <a:t>MELON</a:t>
            </a:r>
          </a:p>
          <a:p>
            <a:r>
              <a:rPr lang="id-ID" sz="4400" dirty="0" smtClean="0">
                <a:solidFill>
                  <a:schemeClr val="bg1"/>
                </a:solidFill>
                <a:latin typeface="Century Gothic" panose="020B0502020202020204" pitchFamily="34" charset="0"/>
              </a:rPr>
              <a:t>MANGGA </a:t>
            </a:r>
          </a:p>
          <a:p>
            <a:r>
              <a:rPr lang="id-ID" sz="4400" dirty="0" smtClean="0">
                <a:solidFill>
                  <a:schemeClr val="bg1"/>
                </a:solidFill>
                <a:latin typeface="Century Gothic" panose="020B0502020202020204" pitchFamily="34" charset="0"/>
              </a:rPr>
              <a:t>PEPAYA</a:t>
            </a:r>
            <a:endParaRPr lang="id-ID" sz="4400" dirty="0">
              <a:solidFill>
                <a:schemeClr val="bg1"/>
              </a:solidFill>
              <a:latin typeface="Century Gothic" panose="020B0502020202020204" pitchFamily="34" charset="0"/>
            </a:endParaRPr>
          </a:p>
        </p:txBody>
      </p:sp>
      <p:sp>
        <p:nvSpPr>
          <p:cNvPr id="4" name="TextBox 3"/>
          <p:cNvSpPr txBox="1"/>
          <p:nvPr/>
        </p:nvSpPr>
        <p:spPr>
          <a:xfrm>
            <a:off x="1371600" y="685800"/>
            <a:ext cx="4876800" cy="990600"/>
          </a:xfrm>
          <a:prstGeom prst="rect">
            <a:avLst/>
          </a:prstGeom>
          <a:noFill/>
        </p:spPr>
        <p:txBody>
          <a:bodyPr wrap="square" rtlCol="0">
            <a:spAutoFit/>
          </a:bodyPr>
          <a:lstStyle/>
          <a:p>
            <a:endParaRPr lang="id-ID" dirty="0"/>
          </a:p>
        </p:txBody>
      </p:sp>
      <p:sp>
        <p:nvSpPr>
          <p:cNvPr id="5" name="TextBox 4"/>
          <p:cNvSpPr txBox="1"/>
          <p:nvPr/>
        </p:nvSpPr>
        <p:spPr>
          <a:xfrm>
            <a:off x="1219200" y="673100"/>
            <a:ext cx="4953000" cy="923330"/>
          </a:xfrm>
          <a:prstGeom prst="rect">
            <a:avLst/>
          </a:prstGeom>
          <a:noFill/>
        </p:spPr>
        <p:txBody>
          <a:bodyPr wrap="square" rtlCol="0">
            <a:spAutoFit/>
          </a:bodyPr>
          <a:lstStyle/>
          <a:p>
            <a:r>
              <a:rPr lang="id-ID" dirty="0" smtClean="0">
                <a:solidFill>
                  <a:schemeClr val="accent4"/>
                </a:solidFill>
              </a:rPr>
              <a:t>BACA ENAM KATA DI BAWAH INI KEMUDIAN PEJAMKAN MATA DAN ULANGI KATA-KATA TERSEBUT.</a:t>
            </a:r>
            <a:endParaRPr lang="id-ID" dirty="0">
              <a:solidFill>
                <a:schemeClr val="accent4"/>
              </a:solidFill>
            </a:endParaRPr>
          </a:p>
        </p:txBody>
      </p:sp>
    </p:spTree>
    <p:extLst>
      <p:ext uri="{BB962C8B-B14F-4D97-AF65-F5344CB8AC3E}">
        <p14:creationId xmlns:p14="http://schemas.microsoft.com/office/powerpoint/2010/main" val="2481085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2202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extBox 1"/>
          <p:cNvSpPr txBox="1"/>
          <p:nvPr/>
        </p:nvSpPr>
        <p:spPr>
          <a:xfrm>
            <a:off x="1600200" y="2133600"/>
            <a:ext cx="7010400" cy="3477875"/>
          </a:xfrm>
          <a:prstGeom prst="rect">
            <a:avLst/>
          </a:prstGeom>
          <a:noFill/>
        </p:spPr>
        <p:txBody>
          <a:bodyPr wrap="square" rtlCol="0">
            <a:spAutoFit/>
          </a:bodyPr>
          <a:lstStyle/>
          <a:p>
            <a:r>
              <a:rPr lang="id-ID" sz="4400" dirty="0" smtClean="0">
                <a:solidFill>
                  <a:schemeClr val="bg1"/>
                </a:solidFill>
                <a:latin typeface="Century Gothic" panose="020B0502020202020204" pitchFamily="34" charset="0"/>
              </a:rPr>
              <a:t>Mawar</a:t>
            </a:r>
          </a:p>
          <a:p>
            <a:r>
              <a:rPr lang="id-ID" sz="4400" dirty="0" smtClean="0">
                <a:solidFill>
                  <a:schemeClr val="bg1"/>
                </a:solidFill>
                <a:latin typeface="Century Gothic" panose="020B0502020202020204" pitchFamily="34" charset="0"/>
              </a:rPr>
              <a:t>Melati</a:t>
            </a:r>
          </a:p>
          <a:p>
            <a:r>
              <a:rPr lang="id-ID" sz="4400" dirty="0" smtClean="0">
                <a:solidFill>
                  <a:schemeClr val="bg1"/>
                </a:solidFill>
                <a:latin typeface="Century Gothic" panose="020B0502020202020204" pitchFamily="34" charset="0"/>
              </a:rPr>
              <a:t>Chrysantheum</a:t>
            </a:r>
          </a:p>
          <a:p>
            <a:r>
              <a:rPr lang="id-ID" sz="4400" dirty="0" smtClean="0">
                <a:solidFill>
                  <a:schemeClr val="bg1"/>
                </a:solidFill>
                <a:latin typeface="Century Gothic" panose="020B0502020202020204" pitchFamily="34" charset="0"/>
              </a:rPr>
              <a:t>Matahari</a:t>
            </a:r>
          </a:p>
          <a:p>
            <a:r>
              <a:rPr lang="id-ID" sz="4400" dirty="0" smtClean="0">
                <a:solidFill>
                  <a:schemeClr val="bg1"/>
                </a:solidFill>
                <a:latin typeface="Century Gothic" panose="020B0502020202020204" pitchFamily="34" charset="0"/>
              </a:rPr>
              <a:t>Anggrek</a:t>
            </a:r>
          </a:p>
        </p:txBody>
      </p:sp>
      <p:sp>
        <p:nvSpPr>
          <p:cNvPr id="4" name="TextBox 3"/>
          <p:cNvSpPr txBox="1"/>
          <p:nvPr/>
        </p:nvSpPr>
        <p:spPr>
          <a:xfrm>
            <a:off x="1371600" y="685800"/>
            <a:ext cx="4876800" cy="990600"/>
          </a:xfrm>
          <a:prstGeom prst="rect">
            <a:avLst/>
          </a:prstGeom>
          <a:noFill/>
        </p:spPr>
        <p:txBody>
          <a:bodyPr wrap="square" rtlCol="0">
            <a:spAutoFit/>
          </a:bodyPr>
          <a:lstStyle/>
          <a:p>
            <a:endParaRPr lang="id-ID" dirty="0"/>
          </a:p>
        </p:txBody>
      </p:sp>
      <p:sp>
        <p:nvSpPr>
          <p:cNvPr id="5" name="TextBox 4"/>
          <p:cNvSpPr txBox="1"/>
          <p:nvPr/>
        </p:nvSpPr>
        <p:spPr>
          <a:xfrm>
            <a:off x="1219200" y="673100"/>
            <a:ext cx="4953000" cy="923330"/>
          </a:xfrm>
          <a:prstGeom prst="rect">
            <a:avLst/>
          </a:prstGeom>
          <a:noFill/>
        </p:spPr>
        <p:txBody>
          <a:bodyPr wrap="square" rtlCol="0">
            <a:spAutoFit/>
          </a:bodyPr>
          <a:lstStyle/>
          <a:p>
            <a:r>
              <a:rPr lang="id-ID" dirty="0" smtClean="0">
                <a:solidFill>
                  <a:schemeClr val="accent4"/>
                </a:solidFill>
              </a:rPr>
              <a:t>BACA ENAM KATA DI BAWAH INI KEMUDIAN PEJAMKAN MATA DAN ULANGI KATA-KATA TERSEBUT.</a:t>
            </a:r>
            <a:endParaRPr lang="id-ID" dirty="0">
              <a:solidFill>
                <a:schemeClr val="accent4"/>
              </a:solidFill>
            </a:endParaRPr>
          </a:p>
        </p:txBody>
      </p:sp>
    </p:spTree>
    <p:extLst>
      <p:ext uri="{BB962C8B-B14F-4D97-AF65-F5344CB8AC3E}">
        <p14:creationId xmlns:p14="http://schemas.microsoft.com/office/powerpoint/2010/main" val="3100643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2202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extBox 1"/>
          <p:cNvSpPr txBox="1"/>
          <p:nvPr/>
        </p:nvSpPr>
        <p:spPr>
          <a:xfrm>
            <a:off x="1600200" y="2133600"/>
            <a:ext cx="7010400" cy="3477875"/>
          </a:xfrm>
          <a:prstGeom prst="rect">
            <a:avLst/>
          </a:prstGeom>
          <a:noFill/>
        </p:spPr>
        <p:txBody>
          <a:bodyPr wrap="square" rtlCol="0">
            <a:spAutoFit/>
          </a:bodyPr>
          <a:lstStyle/>
          <a:p>
            <a:r>
              <a:rPr lang="id-ID" sz="4400" dirty="0" smtClean="0">
                <a:solidFill>
                  <a:schemeClr val="bg1"/>
                </a:solidFill>
                <a:latin typeface="Century Gothic" panose="020B0502020202020204" pitchFamily="34" charset="0"/>
              </a:rPr>
              <a:t>Bayam</a:t>
            </a:r>
          </a:p>
          <a:p>
            <a:r>
              <a:rPr lang="id-ID" sz="4400" dirty="0" smtClean="0">
                <a:solidFill>
                  <a:schemeClr val="bg1"/>
                </a:solidFill>
                <a:latin typeface="Century Gothic" panose="020B0502020202020204" pitchFamily="34" charset="0"/>
              </a:rPr>
              <a:t>Brokoli</a:t>
            </a:r>
          </a:p>
          <a:p>
            <a:r>
              <a:rPr lang="id-ID" sz="4400" dirty="0" smtClean="0">
                <a:solidFill>
                  <a:schemeClr val="bg1"/>
                </a:solidFill>
                <a:latin typeface="Century Gothic" panose="020B0502020202020204" pitchFamily="34" charset="0"/>
              </a:rPr>
              <a:t>Sawi</a:t>
            </a:r>
          </a:p>
          <a:p>
            <a:r>
              <a:rPr lang="id-ID" sz="4400" dirty="0" smtClean="0">
                <a:solidFill>
                  <a:schemeClr val="bg1"/>
                </a:solidFill>
                <a:latin typeface="Century Gothic" panose="020B0502020202020204" pitchFamily="34" charset="0"/>
              </a:rPr>
              <a:t>Kembang kol</a:t>
            </a:r>
          </a:p>
          <a:p>
            <a:r>
              <a:rPr lang="id-ID" sz="4400" dirty="0" smtClean="0">
                <a:solidFill>
                  <a:schemeClr val="bg1"/>
                </a:solidFill>
                <a:latin typeface="Century Gothic" panose="020B0502020202020204" pitchFamily="34" charset="0"/>
              </a:rPr>
              <a:t>Pok choy</a:t>
            </a:r>
            <a:endParaRPr lang="id-ID" sz="4400" dirty="0">
              <a:solidFill>
                <a:schemeClr val="bg1"/>
              </a:solidFill>
              <a:latin typeface="Century Gothic" panose="020B0502020202020204" pitchFamily="34" charset="0"/>
            </a:endParaRPr>
          </a:p>
        </p:txBody>
      </p:sp>
      <p:sp>
        <p:nvSpPr>
          <p:cNvPr id="4" name="TextBox 3"/>
          <p:cNvSpPr txBox="1"/>
          <p:nvPr/>
        </p:nvSpPr>
        <p:spPr>
          <a:xfrm>
            <a:off x="1371600" y="685800"/>
            <a:ext cx="4876800" cy="990600"/>
          </a:xfrm>
          <a:prstGeom prst="rect">
            <a:avLst/>
          </a:prstGeom>
          <a:noFill/>
        </p:spPr>
        <p:txBody>
          <a:bodyPr wrap="square" rtlCol="0">
            <a:spAutoFit/>
          </a:bodyPr>
          <a:lstStyle/>
          <a:p>
            <a:endParaRPr lang="id-ID" dirty="0"/>
          </a:p>
        </p:txBody>
      </p:sp>
      <p:sp>
        <p:nvSpPr>
          <p:cNvPr id="5" name="TextBox 4"/>
          <p:cNvSpPr txBox="1"/>
          <p:nvPr/>
        </p:nvSpPr>
        <p:spPr>
          <a:xfrm>
            <a:off x="1219200" y="673100"/>
            <a:ext cx="4953000" cy="923330"/>
          </a:xfrm>
          <a:prstGeom prst="rect">
            <a:avLst/>
          </a:prstGeom>
          <a:noFill/>
        </p:spPr>
        <p:txBody>
          <a:bodyPr wrap="square" rtlCol="0">
            <a:spAutoFit/>
          </a:bodyPr>
          <a:lstStyle/>
          <a:p>
            <a:r>
              <a:rPr lang="id-ID" dirty="0" smtClean="0">
                <a:solidFill>
                  <a:schemeClr val="accent4"/>
                </a:solidFill>
              </a:rPr>
              <a:t>BACA ENAM KATA DI BAWAH INI KEMUDIAN PEJAMKAN MATA DAN ULANGI KATA-KATA TERSEBUT.</a:t>
            </a:r>
            <a:endParaRPr lang="id-ID" dirty="0">
              <a:solidFill>
                <a:schemeClr val="accent4"/>
              </a:solidFill>
            </a:endParaRPr>
          </a:p>
        </p:txBody>
      </p:sp>
    </p:spTree>
    <p:extLst>
      <p:ext uri="{BB962C8B-B14F-4D97-AF65-F5344CB8AC3E}">
        <p14:creationId xmlns:p14="http://schemas.microsoft.com/office/powerpoint/2010/main" val="374516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2202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extBox 1"/>
          <p:cNvSpPr txBox="1"/>
          <p:nvPr/>
        </p:nvSpPr>
        <p:spPr>
          <a:xfrm>
            <a:off x="1447800" y="2256830"/>
            <a:ext cx="7010400" cy="3477875"/>
          </a:xfrm>
          <a:prstGeom prst="rect">
            <a:avLst/>
          </a:prstGeom>
          <a:noFill/>
        </p:spPr>
        <p:txBody>
          <a:bodyPr wrap="square" rtlCol="0">
            <a:spAutoFit/>
          </a:bodyPr>
          <a:lstStyle/>
          <a:p>
            <a:r>
              <a:rPr lang="id-ID" sz="4400" dirty="0" smtClean="0">
                <a:solidFill>
                  <a:schemeClr val="bg1"/>
                </a:solidFill>
                <a:latin typeface="Century Gothic" panose="020B0502020202020204" pitchFamily="34" charset="0"/>
              </a:rPr>
              <a:t>Dosen</a:t>
            </a:r>
          </a:p>
          <a:p>
            <a:r>
              <a:rPr lang="id-ID" sz="4400" dirty="0" smtClean="0">
                <a:solidFill>
                  <a:schemeClr val="bg1"/>
                </a:solidFill>
                <a:latin typeface="Century Gothic" panose="020B0502020202020204" pitchFamily="34" charset="0"/>
              </a:rPr>
              <a:t>Dokter</a:t>
            </a:r>
          </a:p>
          <a:p>
            <a:r>
              <a:rPr lang="id-ID" sz="4400" dirty="0" smtClean="0">
                <a:solidFill>
                  <a:schemeClr val="bg1"/>
                </a:solidFill>
                <a:latin typeface="Century Gothic" panose="020B0502020202020204" pitchFamily="34" charset="0"/>
              </a:rPr>
              <a:t>Psikolog</a:t>
            </a:r>
          </a:p>
          <a:p>
            <a:r>
              <a:rPr lang="id-ID" sz="4400" dirty="0" smtClean="0">
                <a:solidFill>
                  <a:schemeClr val="bg1"/>
                </a:solidFill>
                <a:latin typeface="Century Gothic" panose="020B0502020202020204" pitchFamily="34" charset="0"/>
              </a:rPr>
              <a:t>Pilot</a:t>
            </a:r>
          </a:p>
          <a:p>
            <a:r>
              <a:rPr lang="id-ID" sz="4400" dirty="0" smtClean="0">
                <a:solidFill>
                  <a:schemeClr val="bg1"/>
                </a:solidFill>
                <a:latin typeface="Century Gothic" panose="020B0502020202020204" pitchFamily="34" charset="0"/>
              </a:rPr>
              <a:t>Supir</a:t>
            </a:r>
          </a:p>
        </p:txBody>
      </p:sp>
      <p:sp>
        <p:nvSpPr>
          <p:cNvPr id="4" name="TextBox 3"/>
          <p:cNvSpPr txBox="1"/>
          <p:nvPr/>
        </p:nvSpPr>
        <p:spPr>
          <a:xfrm>
            <a:off x="1371600" y="685800"/>
            <a:ext cx="4876800" cy="990600"/>
          </a:xfrm>
          <a:prstGeom prst="rect">
            <a:avLst/>
          </a:prstGeom>
          <a:noFill/>
        </p:spPr>
        <p:txBody>
          <a:bodyPr wrap="square" rtlCol="0">
            <a:spAutoFit/>
          </a:bodyPr>
          <a:lstStyle/>
          <a:p>
            <a:endParaRPr lang="id-ID" dirty="0"/>
          </a:p>
        </p:txBody>
      </p:sp>
      <p:sp>
        <p:nvSpPr>
          <p:cNvPr id="5" name="TextBox 4"/>
          <p:cNvSpPr txBox="1"/>
          <p:nvPr/>
        </p:nvSpPr>
        <p:spPr>
          <a:xfrm>
            <a:off x="1219200" y="673100"/>
            <a:ext cx="4953000" cy="923330"/>
          </a:xfrm>
          <a:prstGeom prst="rect">
            <a:avLst/>
          </a:prstGeom>
          <a:noFill/>
        </p:spPr>
        <p:txBody>
          <a:bodyPr wrap="square" rtlCol="0">
            <a:spAutoFit/>
          </a:bodyPr>
          <a:lstStyle/>
          <a:p>
            <a:r>
              <a:rPr lang="id-ID" dirty="0" smtClean="0">
                <a:solidFill>
                  <a:schemeClr val="accent4"/>
                </a:solidFill>
              </a:rPr>
              <a:t>BACA ENAM KATA DI BAWAH INI KEMUDIAN PEJAMKAN MATA DAN ULANGI KATA-KATA TERSEBUT.</a:t>
            </a:r>
            <a:endParaRPr lang="id-ID" dirty="0">
              <a:solidFill>
                <a:schemeClr val="accent4"/>
              </a:solidFill>
            </a:endParaRPr>
          </a:p>
        </p:txBody>
      </p:sp>
    </p:spTree>
    <p:extLst>
      <p:ext uri="{BB962C8B-B14F-4D97-AF65-F5344CB8AC3E}">
        <p14:creationId xmlns:p14="http://schemas.microsoft.com/office/powerpoint/2010/main" val="3957674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2202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extBox 1"/>
          <p:cNvSpPr txBox="1"/>
          <p:nvPr/>
        </p:nvSpPr>
        <p:spPr>
          <a:xfrm>
            <a:off x="1600200" y="2133600"/>
            <a:ext cx="7010400" cy="3477875"/>
          </a:xfrm>
          <a:prstGeom prst="rect">
            <a:avLst/>
          </a:prstGeom>
          <a:noFill/>
        </p:spPr>
        <p:txBody>
          <a:bodyPr wrap="square" rtlCol="0">
            <a:spAutoFit/>
          </a:bodyPr>
          <a:lstStyle/>
          <a:p>
            <a:r>
              <a:rPr lang="id-ID" sz="4400" dirty="0" smtClean="0">
                <a:solidFill>
                  <a:schemeClr val="bg1"/>
                </a:solidFill>
                <a:latin typeface="Century Gothic" panose="020B0502020202020204" pitchFamily="34" charset="0"/>
              </a:rPr>
              <a:t>Jazz</a:t>
            </a:r>
          </a:p>
          <a:p>
            <a:r>
              <a:rPr lang="id-ID" sz="4400" dirty="0" smtClean="0">
                <a:solidFill>
                  <a:schemeClr val="bg1"/>
                </a:solidFill>
                <a:latin typeface="Century Gothic" panose="020B0502020202020204" pitchFamily="34" charset="0"/>
              </a:rPr>
              <a:t>Creta</a:t>
            </a:r>
          </a:p>
          <a:p>
            <a:r>
              <a:rPr lang="id-ID" sz="4400" dirty="0" smtClean="0">
                <a:solidFill>
                  <a:schemeClr val="bg1"/>
                </a:solidFill>
                <a:latin typeface="Century Gothic" panose="020B0502020202020204" pitchFamily="34" charset="0"/>
              </a:rPr>
              <a:t>Pallisade</a:t>
            </a:r>
          </a:p>
          <a:p>
            <a:r>
              <a:rPr lang="id-ID" sz="4400" dirty="0" smtClean="0">
                <a:solidFill>
                  <a:schemeClr val="bg1"/>
                </a:solidFill>
                <a:latin typeface="Century Gothic" panose="020B0502020202020204" pitchFamily="34" charset="0"/>
              </a:rPr>
              <a:t>Brio</a:t>
            </a:r>
          </a:p>
          <a:p>
            <a:r>
              <a:rPr lang="id-ID" sz="4400" dirty="0" smtClean="0">
                <a:solidFill>
                  <a:schemeClr val="bg1"/>
                </a:solidFill>
                <a:latin typeface="Century Gothic" panose="020B0502020202020204" pitchFamily="34" charset="0"/>
              </a:rPr>
              <a:t>Phanter</a:t>
            </a:r>
          </a:p>
        </p:txBody>
      </p:sp>
      <p:sp>
        <p:nvSpPr>
          <p:cNvPr id="4" name="TextBox 3"/>
          <p:cNvSpPr txBox="1"/>
          <p:nvPr/>
        </p:nvSpPr>
        <p:spPr>
          <a:xfrm>
            <a:off x="1371600" y="685800"/>
            <a:ext cx="4876800" cy="990600"/>
          </a:xfrm>
          <a:prstGeom prst="rect">
            <a:avLst/>
          </a:prstGeom>
          <a:noFill/>
        </p:spPr>
        <p:txBody>
          <a:bodyPr wrap="square" rtlCol="0">
            <a:spAutoFit/>
          </a:bodyPr>
          <a:lstStyle/>
          <a:p>
            <a:endParaRPr lang="id-ID" dirty="0"/>
          </a:p>
        </p:txBody>
      </p:sp>
      <p:sp>
        <p:nvSpPr>
          <p:cNvPr id="5" name="TextBox 4"/>
          <p:cNvSpPr txBox="1"/>
          <p:nvPr/>
        </p:nvSpPr>
        <p:spPr>
          <a:xfrm>
            <a:off x="1219200" y="673100"/>
            <a:ext cx="4953000" cy="923330"/>
          </a:xfrm>
          <a:prstGeom prst="rect">
            <a:avLst/>
          </a:prstGeom>
          <a:noFill/>
        </p:spPr>
        <p:txBody>
          <a:bodyPr wrap="square" rtlCol="0">
            <a:spAutoFit/>
          </a:bodyPr>
          <a:lstStyle/>
          <a:p>
            <a:r>
              <a:rPr lang="id-ID" dirty="0" smtClean="0">
                <a:solidFill>
                  <a:schemeClr val="accent4"/>
                </a:solidFill>
              </a:rPr>
              <a:t>BACA ENAM KATA DI BAWAH INI KEMUDIAN PEJAMKAN MATA DAN ULANGI KATA-KATA TERSEBUT.</a:t>
            </a:r>
            <a:endParaRPr lang="id-ID" dirty="0">
              <a:solidFill>
                <a:schemeClr val="accent4"/>
              </a:solidFill>
            </a:endParaRPr>
          </a:p>
        </p:txBody>
      </p:sp>
    </p:spTree>
    <p:extLst>
      <p:ext uri="{BB962C8B-B14F-4D97-AF65-F5344CB8AC3E}">
        <p14:creationId xmlns:p14="http://schemas.microsoft.com/office/powerpoint/2010/main" val="3945789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76200"/>
            <a:ext cx="8077200" cy="1077218"/>
          </a:xfrm>
          <a:prstGeom prst="rect">
            <a:avLst/>
          </a:prstGeom>
        </p:spPr>
        <p:txBody>
          <a:bodyPr wrap="square">
            <a:spAutoFit/>
          </a:bodyPr>
          <a:lstStyle/>
          <a:p>
            <a:pPr lvl="0" algn="ctr">
              <a:buSzPct val="100000"/>
            </a:pPr>
            <a:r>
              <a:rPr lang="en-US" sz="3200" b="1" dirty="0" err="1">
                <a:solidFill>
                  <a:srgbClr val="002060"/>
                </a:solidFill>
                <a:latin typeface="Bookman Old Style" panose="02050604050505020204" pitchFamily="18" charset="0"/>
              </a:rPr>
              <a:t>Pendekatan</a:t>
            </a:r>
            <a:r>
              <a:rPr lang="en-US" sz="3200" b="1" dirty="0">
                <a:solidFill>
                  <a:srgbClr val="002060"/>
                </a:solidFill>
                <a:latin typeface="Bookman Old Style" panose="02050604050505020204" pitchFamily="18" charset="0"/>
              </a:rPr>
              <a:t> </a:t>
            </a:r>
            <a:r>
              <a:rPr lang="en-US" sz="3200" b="1" dirty="0" err="1">
                <a:solidFill>
                  <a:srgbClr val="002060"/>
                </a:solidFill>
                <a:latin typeface="Bookman Old Style" panose="02050604050505020204" pitchFamily="18" charset="0"/>
              </a:rPr>
              <a:t>memori</a:t>
            </a:r>
            <a:r>
              <a:rPr lang="en-US" sz="3200" b="1" dirty="0">
                <a:solidFill>
                  <a:srgbClr val="002060"/>
                </a:solidFill>
                <a:latin typeface="Bookman Old Style" panose="02050604050505020204" pitchFamily="18" charset="0"/>
              </a:rPr>
              <a:t> </a:t>
            </a:r>
            <a:r>
              <a:rPr lang="en-US" sz="3200" b="1" dirty="0" err="1">
                <a:solidFill>
                  <a:srgbClr val="002060"/>
                </a:solidFill>
                <a:latin typeface="Bookman Old Style" panose="02050604050505020204" pitchFamily="18" charset="0"/>
              </a:rPr>
              <a:t>kerja</a:t>
            </a:r>
            <a:r>
              <a:rPr lang="en-US" sz="3200" b="1" dirty="0">
                <a:solidFill>
                  <a:srgbClr val="002060"/>
                </a:solidFill>
                <a:latin typeface="Bookman Old Style" panose="02050604050505020204" pitchFamily="18" charset="0"/>
              </a:rPr>
              <a:t> </a:t>
            </a:r>
            <a:r>
              <a:rPr lang="en-US" sz="3200" b="1" dirty="0" err="1">
                <a:solidFill>
                  <a:srgbClr val="002060"/>
                </a:solidFill>
                <a:latin typeface="Bookman Old Style" panose="02050604050505020204" pitchFamily="18" charset="0"/>
              </a:rPr>
              <a:t>dari</a:t>
            </a:r>
            <a:r>
              <a:rPr lang="en-US" sz="3200" b="1" dirty="0">
                <a:solidFill>
                  <a:srgbClr val="002060"/>
                </a:solidFill>
                <a:latin typeface="Bookman Old Style" panose="02050604050505020204" pitchFamily="18" charset="0"/>
              </a:rPr>
              <a:t> </a:t>
            </a:r>
            <a:r>
              <a:rPr lang="en-US" sz="3200" b="1" dirty="0" smtClean="0">
                <a:solidFill>
                  <a:srgbClr val="002060"/>
                </a:solidFill>
                <a:latin typeface="Bookman Old Style" panose="02050604050505020204" pitchFamily="18" charset="0"/>
              </a:rPr>
              <a:t>Baddeley</a:t>
            </a:r>
            <a:r>
              <a:rPr lang="id-ID" sz="3200" b="1" dirty="0" smtClean="0">
                <a:solidFill>
                  <a:srgbClr val="002060"/>
                </a:solidFill>
                <a:latin typeface="Bookman Old Style" panose="02050604050505020204" pitchFamily="18" charset="0"/>
              </a:rPr>
              <a:t> &amp; Hitch</a:t>
            </a:r>
            <a:endParaRPr lang="id-ID" sz="3200" b="1" dirty="0">
              <a:solidFill>
                <a:srgbClr val="002060"/>
              </a:solidFill>
              <a:latin typeface="Bookman Old Style" panose="02050604050505020204" pitchFamily="18" charset="0"/>
            </a:endParaRPr>
          </a:p>
        </p:txBody>
      </p:sp>
      <p:grpSp>
        <p:nvGrpSpPr>
          <p:cNvPr id="30" name="Group 29"/>
          <p:cNvGrpSpPr/>
          <p:nvPr/>
        </p:nvGrpSpPr>
        <p:grpSpPr>
          <a:xfrm>
            <a:off x="3390900" y="1313309"/>
            <a:ext cx="5715000" cy="3962400"/>
            <a:chOff x="1600200" y="2079247"/>
            <a:chExt cx="6248401" cy="3770531"/>
          </a:xfrm>
        </p:grpSpPr>
        <p:grpSp>
          <p:nvGrpSpPr>
            <p:cNvPr id="28" name="Group 27"/>
            <p:cNvGrpSpPr/>
            <p:nvPr/>
          </p:nvGrpSpPr>
          <p:grpSpPr>
            <a:xfrm>
              <a:off x="1600200" y="2079247"/>
              <a:ext cx="6248401" cy="3770531"/>
              <a:chOff x="1752599" y="1066800"/>
              <a:chExt cx="6248401" cy="3770531"/>
            </a:xfrm>
          </p:grpSpPr>
          <p:sp>
            <p:nvSpPr>
              <p:cNvPr id="3" name="Rectangle 2"/>
              <p:cNvSpPr/>
              <p:nvPr/>
            </p:nvSpPr>
            <p:spPr>
              <a:xfrm>
                <a:off x="3429000" y="1066800"/>
                <a:ext cx="18288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3"/>
              <p:cNvSpPr/>
              <p:nvPr/>
            </p:nvSpPr>
            <p:spPr>
              <a:xfrm>
                <a:off x="3429000" y="4191000"/>
                <a:ext cx="18288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Flowchart: Connector 4"/>
              <p:cNvSpPr/>
              <p:nvPr/>
            </p:nvSpPr>
            <p:spPr>
              <a:xfrm>
                <a:off x="3733800" y="2286000"/>
                <a:ext cx="1219200" cy="1143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7" name="Straight Arrow Connector 6"/>
              <p:cNvCxnSpPr>
                <a:stCxn id="5" idx="7"/>
              </p:cNvCxnSpPr>
              <p:nvPr/>
            </p:nvCxnSpPr>
            <p:spPr>
              <a:xfrm flipV="1">
                <a:off x="4774452" y="1668906"/>
                <a:ext cx="0" cy="784482"/>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8" name="Straight Arrow Connector 7"/>
              <p:cNvCxnSpPr>
                <a:stCxn id="5" idx="1"/>
              </p:cNvCxnSpPr>
              <p:nvPr/>
            </p:nvCxnSpPr>
            <p:spPr>
              <a:xfrm flipV="1">
                <a:off x="3912348" y="1676400"/>
                <a:ext cx="0" cy="776988"/>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14" name="Straight Arrow Connector 13"/>
              <p:cNvCxnSpPr>
                <a:stCxn id="5" idx="3"/>
              </p:cNvCxnSpPr>
              <p:nvPr/>
            </p:nvCxnSpPr>
            <p:spPr>
              <a:xfrm>
                <a:off x="3912348" y="3261612"/>
                <a:ext cx="0" cy="929388"/>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p:cNvCxnSpPr/>
              <p:nvPr/>
            </p:nvCxnSpPr>
            <p:spPr>
              <a:xfrm>
                <a:off x="4774452" y="3261612"/>
                <a:ext cx="0" cy="929388"/>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18" name="TextBox 17"/>
              <p:cNvSpPr txBox="1"/>
              <p:nvPr/>
            </p:nvSpPr>
            <p:spPr>
              <a:xfrm>
                <a:off x="1752599" y="2672834"/>
                <a:ext cx="1187355" cy="369332"/>
              </a:xfrm>
              <a:prstGeom prst="rect">
                <a:avLst/>
              </a:prstGeom>
              <a:noFill/>
            </p:spPr>
            <p:txBody>
              <a:bodyPr wrap="square" rtlCol="0">
                <a:spAutoFit/>
              </a:bodyPr>
              <a:lstStyle/>
              <a:p>
                <a:r>
                  <a:rPr lang="id-ID" b="1" dirty="0" smtClean="0">
                    <a:solidFill>
                      <a:schemeClr val="bg1"/>
                    </a:solidFill>
                    <a:latin typeface="Arial" panose="020B0604020202020204" pitchFamily="34" charset="0"/>
                    <a:cs typeface="Arial" panose="020B0604020202020204" pitchFamily="34" charset="0"/>
                  </a:rPr>
                  <a:t>INPUT</a:t>
                </a:r>
                <a:endParaRPr lang="id-ID" b="1" dirty="0">
                  <a:solidFill>
                    <a:schemeClr val="bg1"/>
                  </a:solidFill>
                  <a:latin typeface="Arial" panose="020B0604020202020204" pitchFamily="34" charset="0"/>
                  <a:cs typeface="Arial" panose="020B0604020202020204" pitchFamily="34" charset="0"/>
                </a:endParaRPr>
              </a:p>
            </p:txBody>
          </p:sp>
          <p:cxnSp>
            <p:nvCxnSpPr>
              <p:cNvPr id="20" name="Straight Arrow Connector 19"/>
              <p:cNvCxnSpPr>
                <a:stCxn id="18" idx="3"/>
                <a:endCxn id="5" idx="2"/>
              </p:cNvCxnSpPr>
              <p:nvPr/>
            </p:nvCxnSpPr>
            <p:spPr>
              <a:xfrm>
                <a:off x="2939954" y="2857500"/>
                <a:ext cx="793846" cy="0"/>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cxnSp>
            <p:nvCxnSpPr>
              <p:cNvPr id="24" name="Straight Arrow Connector 23"/>
              <p:cNvCxnSpPr>
                <a:stCxn id="5" idx="6"/>
              </p:cNvCxnSpPr>
              <p:nvPr/>
            </p:nvCxnSpPr>
            <p:spPr>
              <a:xfrm>
                <a:off x="4953000" y="2857500"/>
                <a:ext cx="762000" cy="0"/>
              </a:xfrm>
              <a:prstGeom prst="straightConnector1">
                <a:avLst/>
              </a:prstGeom>
              <a:ln w="12700">
                <a:headEnd type="triangle"/>
                <a:tailEnd type="triangle"/>
              </a:ln>
            </p:spPr>
            <p:style>
              <a:lnRef idx="1">
                <a:schemeClr val="dk1"/>
              </a:lnRef>
              <a:fillRef idx="0">
                <a:schemeClr val="dk1"/>
              </a:fillRef>
              <a:effectRef idx="0">
                <a:schemeClr val="dk1"/>
              </a:effectRef>
              <a:fontRef idx="minor">
                <a:schemeClr val="tx1"/>
              </a:fontRef>
            </p:style>
          </p:cxnSp>
          <p:sp>
            <p:nvSpPr>
              <p:cNvPr id="25" name="TextBox 24"/>
              <p:cNvSpPr txBox="1"/>
              <p:nvPr/>
            </p:nvSpPr>
            <p:spPr>
              <a:xfrm>
                <a:off x="6142630" y="2672834"/>
                <a:ext cx="1858370" cy="646331"/>
              </a:xfrm>
              <a:prstGeom prst="rect">
                <a:avLst/>
              </a:prstGeom>
              <a:noFill/>
            </p:spPr>
            <p:txBody>
              <a:bodyPr wrap="square" rtlCol="0">
                <a:spAutoFit/>
              </a:bodyPr>
              <a:lstStyle/>
              <a:p>
                <a:r>
                  <a:rPr lang="id-ID" b="1" dirty="0" smtClean="0">
                    <a:solidFill>
                      <a:schemeClr val="bg1"/>
                    </a:solidFill>
                    <a:latin typeface="Arial" panose="020B0604020202020204" pitchFamily="34" charset="0"/>
                    <a:cs typeface="Arial" panose="020B0604020202020204" pitchFamily="34" charset="0"/>
                  </a:rPr>
                  <a:t>Memori jangka panjang</a:t>
                </a:r>
                <a:endParaRPr lang="id-ID" b="1" dirty="0">
                  <a:solidFill>
                    <a:schemeClr val="bg1"/>
                  </a:solidFill>
                  <a:latin typeface="Arial" panose="020B0604020202020204" pitchFamily="34" charset="0"/>
                  <a:cs typeface="Arial" panose="020B0604020202020204" pitchFamily="34" charset="0"/>
                </a:endParaRPr>
              </a:p>
            </p:txBody>
          </p:sp>
          <p:sp>
            <p:nvSpPr>
              <p:cNvPr id="26" name="TextBox 25"/>
              <p:cNvSpPr txBox="1"/>
              <p:nvPr/>
            </p:nvSpPr>
            <p:spPr>
              <a:xfrm>
                <a:off x="5674067" y="1200835"/>
                <a:ext cx="1858370" cy="646331"/>
              </a:xfrm>
              <a:prstGeom prst="rect">
                <a:avLst/>
              </a:prstGeom>
              <a:noFill/>
            </p:spPr>
            <p:txBody>
              <a:bodyPr wrap="square" rtlCol="0">
                <a:spAutoFit/>
              </a:bodyPr>
              <a:lstStyle/>
              <a:p>
                <a:r>
                  <a:rPr lang="id-ID" b="1" dirty="0" smtClean="0">
                    <a:solidFill>
                      <a:schemeClr val="bg1"/>
                    </a:solidFill>
                    <a:latin typeface="Arial" panose="020B0604020202020204" pitchFamily="34" charset="0"/>
                    <a:cs typeface="Arial" panose="020B0604020202020204" pitchFamily="34" charset="0"/>
                  </a:rPr>
                  <a:t>Putaran fonologis</a:t>
                </a:r>
                <a:endParaRPr lang="id-ID" b="1" dirty="0">
                  <a:solidFill>
                    <a:schemeClr val="bg1"/>
                  </a:solidFill>
                  <a:latin typeface="Arial" panose="020B0604020202020204" pitchFamily="34" charset="0"/>
                  <a:cs typeface="Arial" panose="020B0604020202020204" pitchFamily="34" charset="0"/>
                </a:endParaRPr>
              </a:p>
            </p:txBody>
          </p:sp>
          <p:sp>
            <p:nvSpPr>
              <p:cNvPr id="27" name="TextBox 26"/>
              <p:cNvSpPr txBox="1"/>
              <p:nvPr/>
            </p:nvSpPr>
            <p:spPr>
              <a:xfrm>
                <a:off x="5741148" y="4191000"/>
                <a:ext cx="1858370" cy="646331"/>
              </a:xfrm>
              <a:prstGeom prst="rect">
                <a:avLst/>
              </a:prstGeom>
              <a:noFill/>
            </p:spPr>
            <p:txBody>
              <a:bodyPr wrap="square" rtlCol="0">
                <a:spAutoFit/>
              </a:bodyPr>
              <a:lstStyle/>
              <a:p>
                <a:r>
                  <a:rPr lang="id-ID" b="1" dirty="0" smtClean="0">
                    <a:solidFill>
                      <a:schemeClr val="bg1"/>
                    </a:solidFill>
                    <a:latin typeface="Arial" panose="020B0604020202020204" pitchFamily="34" charset="0"/>
                    <a:cs typeface="Arial" panose="020B0604020202020204" pitchFamily="34" charset="0"/>
                  </a:rPr>
                  <a:t>Alas sketsa visuospasial</a:t>
                </a:r>
                <a:endParaRPr lang="id-ID" b="1" dirty="0">
                  <a:solidFill>
                    <a:schemeClr val="bg1"/>
                  </a:solidFill>
                  <a:latin typeface="Arial" panose="020B0604020202020204" pitchFamily="34" charset="0"/>
                  <a:cs typeface="Arial" panose="020B0604020202020204" pitchFamily="34" charset="0"/>
                </a:endParaRPr>
              </a:p>
            </p:txBody>
          </p:sp>
        </p:grpSp>
        <p:sp>
          <p:nvSpPr>
            <p:cNvPr id="29" name="TextBox 28"/>
            <p:cNvSpPr txBox="1"/>
            <p:nvPr/>
          </p:nvSpPr>
          <p:spPr>
            <a:xfrm>
              <a:off x="3657600" y="3657600"/>
              <a:ext cx="1066799" cy="523220"/>
            </a:xfrm>
            <a:prstGeom prst="rect">
              <a:avLst/>
            </a:prstGeom>
            <a:noFill/>
          </p:spPr>
          <p:txBody>
            <a:bodyPr wrap="square" rtlCol="0">
              <a:spAutoFit/>
            </a:bodyPr>
            <a:lstStyle/>
            <a:p>
              <a:pPr algn="ctr"/>
              <a:r>
                <a:rPr lang="id-ID" sz="1400" dirty="0" smtClean="0">
                  <a:latin typeface="Arial" panose="020B0604020202020204" pitchFamily="34" charset="0"/>
                  <a:cs typeface="Arial" panose="020B0604020202020204" pitchFamily="34" charset="0"/>
                </a:rPr>
                <a:t>Eksekutif sentral</a:t>
              </a:r>
              <a:endParaRPr lang="id-ID" sz="1400" dirty="0">
                <a:latin typeface="Arial" panose="020B0604020202020204" pitchFamily="34" charset="0"/>
                <a:cs typeface="Arial" panose="020B0604020202020204" pitchFamily="34" charset="0"/>
              </a:endParaRPr>
            </a:p>
          </p:txBody>
        </p:sp>
      </p:grpSp>
      <p:sp>
        <p:nvSpPr>
          <p:cNvPr id="6" name="TextBox 5"/>
          <p:cNvSpPr txBox="1"/>
          <p:nvPr/>
        </p:nvSpPr>
        <p:spPr>
          <a:xfrm>
            <a:off x="70148" y="1450657"/>
            <a:ext cx="3125190" cy="2062103"/>
          </a:xfrm>
          <a:prstGeom prst="rect">
            <a:avLst/>
          </a:prstGeom>
          <a:solidFill>
            <a:schemeClr val="bg2">
              <a:lumMod val="75000"/>
            </a:schemeClr>
          </a:solidFill>
        </p:spPr>
        <p:txBody>
          <a:bodyPr wrap="square" rtlCol="0">
            <a:spAutoFit/>
          </a:bodyPr>
          <a:lstStyle/>
          <a:p>
            <a:r>
              <a:rPr lang="id-ID" sz="1600" dirty="0" smtClean="0">
                <a:latin typeface="Tahoma" panose="020B0604030504040204" pitchFamily="34" charset="0"/>
                <a:ea typeface="Tahoma" panose="020B0604030504040204" pitchFamily="34" charset="0"/>
                <a:cs typeface="Tahoma" panose="020B0604030504040204" pitchFamily="34" charset="0"/>
              </a:rPr>
              <a:t>Kapasitas mengingat informasi bergantung pd seberapa banyak yg dpt kita ulangi (rehearse) dalam durasi terbatas, krn kita memiliki </a:t>
            </a:r>
            <a:r>
              <a:rPr lang="id-ID" sz="1600" b="1" dirty="0" smtClean="0">
                <a:solidFill>
                  <a:schemeClr val="accent2"/>
                </a:solidFill>
                <a:latin typeface="Tahoma" panose="020B0604030504040204" pitchFamily="34" charset="0"/>
                <a:ea typeface="Tahoma" panose="020B0604030504040204" pitchFamily="34" charset="0"/>
                <a:cs typeface="Tahoma" panose="020B0604030504040204" pitchFamily="34" charset="0"/>
              </a:rPr>
              <a:t>putaran fonologis </a:t>
            </a:r>
            <a:r>
              <a:rPr lang="id-ID" sz="1600" dirty="0" smtClean="0">
                <a:latin typeface="Tahoma" panose="020B0604030504040204" pitchFamily="34" charset="0"/>
                <a:ea typeface="Tahoma" panose="020B0604030504040204" pitchFamily="34" charset="0"/>
                <a:cs typeface="Tahoma" panose="020B0604030504040204" pitchFamily="34" charset="0"/>
              </a:rPr>
              <a:t>[phonological loop] yang berisi penyimpanan fonologis dan proses artikulatoris.</a:t>
            </a:r>
            <a:endParaRPr lang="id-ID" sz="1600" dirty="0">
              <a:latin typeface="Tahoma" panose="020B0604030504040204" pitchFamily="34" charset="0"/>
              <a:ea typeface="Tahoma" panose="020B0604030504040204" pitchFamily="34" charset="0"/>
              <a:cs typeface="Tahoma" panose="020B0604030504040204" pitchFamily="34" charset="0"/>
            </a:endParaRPr>
          </a:p>
        </p:txBody>
      </p:sp>
      <p:sp>
        <p:nvSpPr>
          <p:cNvPr id="21" name="TextBox 20"/>
          <p:cNvSpPr txBox="1"/>
          <p:nvPr/>
        </p:nvSpPr>
        <p:spPr>
          <a:xfrm>
            <a:off x="76200" y="3768982"/>
            <a:ext cx="3125190" cy="1384995"/>
          </a:xfrm>
          <a:prstGeom prst="rect">
            <a:avLst/>
          </a:prstGeom>
          <a:solidFill>
            <a:schemeClr val="bg2">
              <a:lumMod val="75000"/>
            </a:schemeClr>
          </a:solidFill>
        </p:spPr>
        <p:txBody>
          <a:bodyPr wrap="square" rtlCol="0">
            <a:spAutoFit/>
          </a:bodyPr>
          <a:lstStyle/>
          <a:p>
            <a:r>
              <a:rPr lang="id-ID" sz="1400" dirty="0" smtClean="0">
                <a:latin typeface="Bookman Old Style" panose="02050604050505020204" pitchFamily="18" charset="0"/>
                <a:ea typeface="Tahoma" panose="020B0604030504040204" pitchFamily="34" charset="0"/>
                <a:cs typeface="Times New Roman" panose="02020603050405020304" pitchFamily="18" charset="0"/>
              </a:rPr>
              <a:t>Pengulangan terbatas pada informasi dalam </a:t>
            </a:r>
            <a:r>
              <a:rPr lang="id-ID" sz="1400" b="1" dirty="0" smtClean="0">
                <a:solidFill>
                  <a:schemeClr val="accent2"/>
                </a:solidFill>
                <a:latin typeface="Bookman Old Style" panose="02050604050505020204" pitchFamily="18" charset="0"/>
                <a:ea typeface="Tahoma" panose="020B0604030504040204" pitchFamily="34" charset="0"/>
                <a:cs typeface="Times New Roman" panose="02020603050405020304" pitchFamily="18" charset="0"/>
              </a:rPr>
              <a:t>putaran fonologis</a:t>
            </a:r>
            <a:r>
              <a:rPr lang="id-ID" sz="1400" dirty="0" smtClean="0">
                <a:latin typeface="Bookman Old Style" panose="02050604050505020204" pitchFamily="18" charset="0"/>
                <a:ea typeface="Tahoma" panose="020B0604030504040204" pitchFamily="34" charset="0"/>
                <a:cs typeface="Times New Roman" panose="02020603050405020304" pitchFamily="18" charset="0"/>
              </a:rPr>
              <a:t>, dan satu-satunya determinan adalah waktu yang dibutuhkan untuk mengucapkan kata-kata tersebut secara lisan.</a:t>
            </a:r>
            <a:endParaRPr lang="id-ID" sz="1400" dirty="0">
              <a:latin typeface="Bookman Old Style" panose="02050604050505020204" pitchFamily="18" charset="0"/>
              <a:ea typeface="Tahoma" panose="020B0604030504040204" pitchFamily="34" charset="0"/>
              <a:cs typeface="Times New Roman" panose="02020603050405020304" pitchFamily="18" charset="0"/>
            </a:endParaRPr>
          </a:p>
        </p:txBody>
      </p:sp>
      <p:sp>
        <p:nvSpPr>
          <p:cNvPr id="22" name="TextBox 21"/>
          <p:cNvSpPr txBox="1"/>
          <p:nvPr/>
        </p:nvSpPr>
        <p:spPr>
          <a:xfrm>
            <a:off x="1796" y="5410200"/>
            <a:ext cx="9142204" cy="1384995"/>
          </a:xfrm>
          <a:prstGeom prst="rect">
            <a:avLst/>
          </a:prstGeom>
          <a:solidFill>
            <a:schemeClr val="bg2">
              <a:lumMod val="75000"/>
            </a:schemeClr>
          </a:solidFill>
        </p:spPr>
        <p:txBody>
          <a:bodyPr wrap="square" rtlCol="0">
            <a:spAutoFit/>
          </a:bodyPr>
          <a:lstStyle/>
          <a:p>
            <a:r>
              <a:rPr lang="id-ID" sz="1400" b="1" dirty="0" smtClean="0">
                <a:solidFill>
                  <a:schemeClr val="accent2"/>
                </a:solidFill>
                <a:latin typeface="Bookman Old Style" panose="02050604050505020204" pitchFamily="18" charset="0"/>
                <a:ea typeface="Tahoma" panose="020B0604030504040204" pitchFamily="34" charset="0"/>
                <a:cs typeface="Times New Roman" panose="02020603050405020304" pitchFamily="18" charset="0"/>
              </a:rPr>
              <a:t>Alas sketsa visuospasial</a:t>
            </a:r>
            <a:r>
              <a:rPr lang="id-ID" sz="1400" dirty="0" smtClean="0">
                <a:latin typeface="Bookman Old Style" panose="02050604050505020204" pitchFamily="18" charset="0"/>
                <a:ea typeface="Tahoma" panose="020B0604030504040204" pitchFamily="34" charset="0"/>
                <a:cs typeface="Times New Roman" panose="02020603050405020304" pitchFamily="18" charset="0"/>
              </a:rPr>
              <a:t>, yg mirip dengan putaran fonologis, namun berperan mengendalikan kinerja visual dan spasial, meliputi tindakan mengingat bentuk dan ukuran atau mengingat kecepatan dan arah obyek yang bergerak. Putaran fonologis dan alas sketsa visuospasial dikendalikan oleh </a:t>
            </a:r>
            <a:r>
              <a:rPr lang="id-ID" sz="1400" b="1" dirty="0" smtClean="0">
                <a:solidFill>
                  <a:schemeClr val="accent2"/>
                </a:solidFill>
                <a:latin typeface="Bookman Old Style" panose="02050604050505020204" pitchFamily="18" charset="0"/>
                <a:ea typeface="Tahoma" panose="020B0604030504040204" pitchFamily="34" charset="0"/>
                <a:cs typeface="Times New Roman" panose="02020603050405020304" pitchFamily="18" charset="0"/>
              </a:rPr>
              <a:t>eksekutif sentral</a:t>
            </a:r>
            <a:r>
              <a:rPr lang="id-ID" sz="1400" dirty="0" smtClean="0">
                <a:latin typeface="Bookman Old Style" panose="02050604050505020204" pitchFamily="18" charset="0"/>
                <a:ea typeface="Tahoma" panose="020B0604030504040204" pitchFamily="34" charset="0"/>
                <a:cs typeface="Times New Roman" panose="02020603050405020304" pitchFamily="18" charset="0"/>
              </a:rPr>
              <a:t>, yang mengkoordinasikan aktivitas-aktivitas terkait atensi dan memerintahkan respons; menentukan topik-topik yang memerlukan perhatian lebih, diabaikan dan apa yg hrs dilakukan jika sistem mengalami masalah.</a:t>
            </a:r>
            <a:endParaRPr lang="id-ID" sz="1400" dirty="0">
              <a:latin typeface="Bookman Old Style" panose="02050604050505020204" pitchFamily="18" charset="0"/>
              <a:ea typeface="Tahom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1200472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up)">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wipe(up)">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1" grpId="0" animBg="1"/>
      <p:bldP spid="22"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381000"/>
            <a:ext cx="7543800" cy="954107"/>
          </a:xfrm>
          <a:prstGeom prst="rect">
            <a:avLst/>
          </a:prstGeom>
        </p:spPr>
        <p:txBody>
          <a:bodyPr wrap="square">
            <a:spAutoFit/>
          </a:bodyPr>
          <a:lstStyle/>
          <a:p>
            <a:pPr algn="ctr">
              <a:buSzPct val="100000"/>
            </a:pPr>
            <a:r>
              <a:rPr lang="en-US" sz="2800" b="1" dirty="0" err="1">
                <a:solidFill>
                  <a:srgbClr val="002060"/>
                </a:solidFill>
                <a:latin typeface="Bookman Old Style" panose="02050604050505020204" pitchFamily="18" charset="0"/>
              </a:rPr>
              <a:t>Perbedaan</a:t>
            </a:r>
            <a:r>
              <a:rPr lang="en-US" sz="2800" b="1" dirty="0">
                <a:solidFill>
                  <a:srgbClr val="002060"/>
                </a:solidFill>
                <a:latin typeface="Bookman Old Style" panose="02050604050505020204" pitchFamily="18" charset="0"/>
              </a:rPr>
              <a:t> individual </a:t>
            </a:r>
            <a:r>
              <a:rPr lang="en-US" sz="2800" b="1" dirty="0" err="1">
                <a:solidFill>
                  <a:srgbClr val="002060"/>
                </a:solidFill>
                <a:latin typeface="Bookman Old Style" panose="02050604050505020204" pitchFamily="18" charset="0"/>
              </a:rPr>
              <a:t>dalam</a:t>
            </a:r>
            <a:r>
              <a:rPr lang="en-US" sz="2800" b="1" dirty="0">
                <a:solidFill>
                  <a:srgbClr val="002060"/>
                </a:solidFill>
                <a:latin typeface="Bookman Old Style" panose="02050604050505020204" pitchFamily="18" charset="0"/>
              </a:rPr>
              <a:t> </a:t>
            </a:r>
            <a:r>
              <a:rPr lang="en-US" sz="2800" b="1" dirty="0" err="1">
                <a:solidFill>
                  <a:srgbClr val="002060"/>
                </a:solidFill>
                <a:latin typeface="Bookman Old Style" panose="02050604050505020204" pitchFamily="18" charset="0"/>
              </a:rPr>
              <a:t>memori</a:t>
            </a:r>
            <a:r>
              <a:rPr lang="en-US" sz="2800" b="1" dirty="0">
                <a:solidFill>
                  <a:srgbClr val="002060"/>
                </a:solidFill>
                <a:latin typeface="Bookman Old Style" panose="02050604050505020204" pitchFamily="18" charset="0"/>
              </a:rPr>
              <a:t> </a:t>
            </a:r>
            <a:r>
              <a:rPr lang="en-US" sz="2800" b="1" dirty="0" err="1">
                <a:solidFill>
                  <a:srgbClr val="002060"/>
                </a:solidFill>
                <a:latin typeface="Bookman Old Style" panose="02050604050505020204" pitchFamily="18" charset="0"/>
              </a:rPr>
              <a:t>kerja</a:t>
            </a:r>
            <a:endParaRPr lang="id-ID" sz="2800" b="1" dirty="0">
              <a:solidFill>
                <a:srgbClr val="002060"/>
              </a:solidFill>
              <a:latin typeface="Bookman Old Style" panose="02050604050505020204" pitchFamily="18" charset="0"/>
            </a:endParaRPr>
          </a:p>
        </p:txBody>
      </p:sp>
      <p:sp>
        <p:nvSpPr>
          <p:cNvPr id="3" name="TextBox 2"/>
          <p:cNvSpPr txBox="1"/>
          <p:nvPr/>
        </p:nvSpPr>
        <p:spPr>
          <a:xfrm>
            <a:off x="889000" y="1447800"/>
            <a:ext cx="7645400" cy="5324535"/>
          </a:xfrm>
          <a:prstGeom prst="rect">
            <a:avLst/>
          </a:prstGeom>
          <a:noFill/>
        </p:spPr>
        <p:txBody>
          <a:bodyPr wrap="square" rtlCol="0">
            <a:spAutoFit/>
          </a:bodyPr>
          <a:lstStyle/>
          <a:p>
            <a:pPr marL="342900" indent="-342900">
              <a:buFont typeface="Arial" panose="020B0604020202020204" pitchFamily="34" charset="0"/>
              <a:buChar char="•"/>
            </a:pPr>
            <a:r>
              <a:rPr lang="id-ID" sz="2000" dirty="0" smtClean="0">
                <a:latin typeface="Arial" panose="020B0604020202020204" pitchFamily="34" charset="0"/>
                <a:cs typeface="Arial" panose="020B0604020202020204" pitchFamily="34" charset="0"/>
              </a:rPr>
              <a:t>Strategi dalam meningkatkan kapasitas memori tiap individu bergantung mekanisme yg dipilih, mis chunking atau penyandian informasi.</a:t>
            </a:r>
          </a:p>
          <a:p>
            <a:pPr marL="342900" indent="-342900">
              <a:buFont typeface="Arial" panose="020B0604020202020204" pitchFamily="34" charset="0"/>
              <a:buChar char="•"/>
            </a:pPr>
            <a:r>
              <a:rPr lang="id-ID" sz="2000" dirty="0" smtClean="0">
                <a:latin typeface="Arial" panose="020B0604020202020204" pitchFamily="34" charset="0"/>
                <a:cs typeface="Arial" panose="020B0604020202020204" pitchFamily="34" charset="0"/>
              </a:rPr>
              <a:t>Informasi yang tersimpan dalam memori kerja [STM] dpt berupa informasi auditorik, visual atau semantik, tergantung informasi atau jenis tugas yang dialami seseorang. </a:t>
            </a:r>
          </a:p>
          <a:p>
            <a:pPr marL="342900" indent="-342900">
              <a:buFont typeface="Arial" panose="020B0604020202020204" pitchFamily="34" charset="0"/>
              <a:buChar char="•"/>
            </a:pPr>
            <a:r>
              <a:rPr lang="id-ID" sz="2000" dirty="0" smtClean="0">
                <a:latin typeface="Arial" panose="020B0604020202020204" pitchFamily="34" charset="0"/>
                <a:cs typeface="Arial" panose="020B0604020202020204" pitchFamily="34" charset="0"/>
              </a:rPr>
              <a:t>Sandi auditorik dioperasikan dlm STM, meskipun dihasilkan dari sandi nonauditorik spt stimulus visual, namun dpt memunculkan kekeliruan-kekeliruan dlm STM. Misalnya karena bunyinya serupa.</a:t>
            </a:r>
          </a:p>
          <a:p>
            <a:pPr marL="342900" indent="-342900">
              <a:buFont typeface="Arial" panose="020B0604020202020204" pitchFamily="34" charset="0"/>
              <a:buChar char="•"/>
            </a:pPr>
            <a:r>
              <a:rPr lang="id-ID" sz="2000" dirty="0" smtClean="0">
                <a:latin typeface="Arial" panose="020B0604020202020204" pitchFamily="34" charset="0"/>
                <a:cs typeface="Arial" panose="020B0604020202020204" pitchFamily="34" charset="0"/>
              </a:rPr>
              <a:t>Sandi visual dipergunakan pula dlm STM, walaupun dlm sebagian kecil waktu. Jk pelafalan sama tp btk berbeda, respon waktu lebih lama, cth AA dan Aa. Namun jk jeda antara huruf ditingkatkan, wkt respon berkurang.</a:t>
            </a:r>
          </a:p>
          <a:p>
            <a:pPr marL="342900" indent="-342900">
              <a:buFont typeface="Arial" panose="020B0604020202020204" pitchFamily="34" charset="0"/>
              <a:buChar char="•"/>
            </a:pPr>
            <a:r>
              <a:rPr lang="id-ID" sz="2000" dirty="0" smtClean="0">
                <a:latin typeface="Arial" panose="020B0604020202020204" pitchFamily="34" charset="0"/>
                <a:cs typeface="Arial" panose="020B0604020202020204" pitchFamily="34" charset="0"/>
              </a:rPr>
              <a:t>Sandi semantik adlh sandi yg berhubungan dg makna, disajikan pula dlm STM. Cth inhibisi proaktif –’gangguan’ dlm mengingat- nama-nama kelompok buah yg berbeda.</a:t>
            </a:r>
            <a:endParaRPr lang="id-ID"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67628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05000" y="762000"/>
            <a:ext cx="5791200" cy="954107"/>
          </a:xfrm>
          <a:prstGeom prst="rect">
            <a:avLst/>
          </a:prstGeom>
          <a:noFill/>
        </p:spPr>
        <p:txBody>
          <a:bodyPr wrap="square" rtlCol="0">
            <a:spAutoFit/>
          </a:bodyPr>
          <a:lstStyle/>
          <a:p>
            <a:pPr algn="ctr"/>
            <a:r>
              <a:rPr lang="id-ID" sz="2800" dirty="0" smtClean="0">
                <a:solidFill>
                  <a:schemeClr val="bg2">
                    <a:lumMod val="75000"/>
                  </a:schemeClr>
                </a:solidFill>
              </a:rPr>
              <a:t>Eksperimen penyandian visual, auditorik dan semantik</a:t>
            </a:r>
            <a:endParaRPr lang="id-ID" sz="2800" dirty="0">
              <a:solidFill>
                <a:schemeClr val="bg2">
                  <a:lumMod val="75000"/>
                </a:schemeClr>
              </a:solidFill>
            </a:endParaRPr>
          </a:p>
        </p:txBody>
      </p:sp>
      <p:sp>
        <p:nvSpPr>
          <p:cNvPr id="3" name="TextBox 2"/>
          <p:cNvSpPr txBox="1"/>
          <p:nvPr/>
        </p:nvSpPr>
        <p:spPr>
          <a:xfrm>
            <a:off x="1905000" y="2438400"/>
            <a:ext cx="6172200" cy="2246769"/>
          </a:xfrm>
          <a:prstGeom prst="rect">
            <a:avLst/>
          </a:prstGeom>
          <a:noFill/>
        </p:spPr>
        <p:txBody>
          <a:bodyPr wrap="square" rtlCol="0">
            <a:spAutoFit/>
          </a:bodyPr>
          <a:lstStyle/>
          <a:p>
            <a:r>
              <a:rPr lang="id-ID" sz="2000" dirty="0" smtClean="0"/>
              <a:t>Tugas, merancang eksperimen dengan menggunakan </a:t>
            </a:r>
          </a:p>
          <a:p>
            <a:pPr marL="342900" indent="-342900">
              <a:buAutoNum type="arabicPeriod"/>
            </a:pPr>
            <a:r>
              <a:rPr lang="id-ID" sz="2000" dirty="0" smtClean="0"/>
              <a:t>Huruf-huruf berbeda dengan bunyi lafal mirip</a:t>
            </a:r>
          </a:p>
          <a:p>
            <a:pPr marL="342900" indent="-342900">
              <a:buAutoNum type="arabicPeriod"/>
            </a:pPr>
            <a:r>
              <a:rPr lang="id-ID" sz="2000" dirty="0" smtClean="0"/>
              <a:t>huruf-huruf lafal sama beda bentuk</a:t>
            </a:r>
          </a:p>
          <a:p>
            <a:pPr marL="342900" indent="-342900">
              <a:buAutoNum type="arabicPeriod"/>
            </a:pPr>
            <a:r>
              <a:rPr lang="id-ID" sz="2000" dirty="0" smtClean="0"/>
              <a:t>nama-nama buah, bunga, sayuran, profesi, mobil.</a:t>
            </a:r>
            <a:endParaRPr lang="id-ID" sz="2000" dirty="0"/>
          </a:p>
        </p:txBody>
      </p:sp>
    </p:spTree>
    <p:extLst>
      <p:ext uri="{BB962C8B-B14F-4D97-AF65-F5344CB8AC3E}">
        <p14:creationId xmlns:p14="http://schemas.microsoft.com/office/powerpoint/2010/main" val="270146235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an you surf the East Australian Current, Finding Nemo-sty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2976562"/>
            <a:ext cx="3048000" cy="149542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The Forgetful Fish&quot; - Free stories online. Create books for kids |  StoryJump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1828800"/>
            <a:ext cx="4857750" cy="379095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371600" y="1143000"/>
            <a:ext cx="5105400" cy="369332"/>
          </a:xfrm>
          <a:prstGeom prst="rect">
            <a:avLst/>
          </a:prstGeom>
          <a:noFill/>
        </p:spPr>
        <p:txBody>
          <a:bodyPr wrap="square" rtlCol="0">
            <a:spAutoFit/>
          </a:bodyPr>
          <a:lstStyle/>
          <a:p>
            <a:r>
              <a:rPr lang="id-ID" dirty="0" smtClean="0"/>
              <a:t>Short-term memory loss example</a:t>
            </a:r>
            <a:endParaRPr lang="id-ID" dirty="0"/>
          </a:p>
        </p:txBody>
      </p:sp>
    </p:spTree>
    <p:extLst>
      <p:ext uri="{BB962C8B-B14F-4D97-AF65-F5344CB8AC3E}">
        <p14:creationId xmlns:p14="http://schemas.microsoft.com/office/powerpoint/2010/main" val="375715748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xmlns="" name="Circuit" id="{0AC2F7E7-15F5-431C-B2A2-456FE929F56C}" vid="{0911B802-464C-4241-8DD9-B60FF88E379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Paper</Template>
  <TotalTime>1272</TotalTime>
  <Words>1875</Words>
  <Application>Microsoft Office PowerPoint</Application>
  <PresentationFormat>On-screen Show (4:3)</PresentationFormat>
  <Paragraphs>177</Paragraphs>
  <Slides>37</Slides>
  <Notes>1</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Circuit</vt:lpstr>
      <vt:lpstr>PSIKOLOGI KOGNITIF  BAB 3. MEMORI KERJA</vt:lpstr>
      <vt:lpstr>Sub pokok bahasan</vt:lpstr>
      <vt:lpstr>PENGANTAR</vt:lpstr>
      <vt:lpstr>PowerPoint Presentation</vt:lpstr>
      <vt:lpstr>PowerPoint Presentation</vt:lpstr>
      <vt:lpstr>PowerPoint Presentation</vt:lpstr>
      <vt:lpstr>PowerPoint Presentation</vt:lpstr>
      <vt:lpstr>PowerPoint Presentation</vt:lpstr>
      <vt:lpstr>SEJARAH RISET MEMORI KERJA</vt:lpstr>
      <vt:lpstr>PowerPoint Presentation</vt:lpstr>
      <vt:lpstr>PowerPoint Presentation</vt:lpstr>
      <vt:lpstr>Model Atkinson &amp; Shiffrin -versi singkat-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Bentuk Akhir dari Karakter Seseorang Ada di Tangan Mereka Sendiri</dc:title>
  <dc:creator>user</dc:creator>
  <cp:lastModifiedBy>Asus</cp:lastModifiedBy>
  <cp:revision>131</cp:revision>
  <dcterms:created xsi:type="dcterms:W3CDTF">2011-10-21T12:08:38Z</dcterms:created>
  <dcterms:modified xsi:type="dcterms:W3CDTF">2025-10-06T10:15:04Z</dcterms:modified>
</cp:coreProperties>
</file>